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</p:sldMasterIdLst>
  <p:notesMasterIdLst>
    <p:notesMasterId r:id="rId22"/>
  </p:notesMasterIdLst>
  <p:sldIdLst>
    <p:sldId id="256" r:id="rId4"/>
    <p:sldId id="279" r:id="rId5"/>
    <p:sldId id="257" r:id="rId6"/>
    <p:sldId id="259" r:id="rId7"/>
    <p:sldId id="258" r:id="rId8"/>
    <p:sldId id="260" r:id="rId9"/>
    <p:sldId id="277" r:id="rId10"/>
    <p:sldId id="261" r:id="rId11"/>
    <p:sldId id="262" r:id="rId12"/>
    <p:sldId id="265" r:id="rId13"/>
    <p:sldId id="266" r:id="rId14"/>
    <p:sldId id="276" r:id="rId15"/>
    <p:sldId id="269" r:id="rId16"/>
    <p:sldId id="270" r:id="rId17"/>
    <p:sldId id="278" r:id="rId18"/>
    <p:sldId id="271" r:id="rId19"/>
    <p:sldId id="272" r:id="rId20"/>
    <p:sldId id="267" r:id="rId2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AC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87BB5-D57D-6957-EDCE-06F68191C0D0}" v="197" dt="2024-08-12T00:37:25.498"/>
    <p1510:client id="{08E5BF02-4290-98E2-A329-9BE8DD242F04}" v="805" dt="2024-08-12T11:35:28.230"/>
    <p1510:client id="{9C02E0C5-68EF-F388-BC71-FE8A24799610}" v="292" dt="2024-08-12T00:12:18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FEF82-4517-4758-A833-48BF79A4EE74}" type="datetimeFigureOut">
              <a:rPr lang="en-GB" smtClean="0"/>
              <a:t>15/08/2024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DD4D5-A739-482D-B592-2EF0204F78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0850" indent="-342900">
              <a:spcAft>
                <a:spcPts val="1054"/>
              </a:spcAft>
              <a:buFont typeface="Arial,Sans-Serif"/>
              <a:buChar char="•"/>
            </a:pPr>
            <a:r>
              <a:rPr lang="de-AT" sz="2000" spc="-1">
                <a:latin typeface="Arial"/>
                <a:cs typeface="Arial"/>
              </a:rPr>
              <a:t>Both methods</a:t>
            </a: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600" b="1" spc="-1">
                <a:latin typeface="Arial"/>
                <a:cs typeface="Arial"/>
              </a:rPr>
              <a:t>Computationally expensive</a:t>
            </a:r>
            <a:endParaRPr lang="de-AT" sz="1600" spc="-1">
              <a:latin typeface="Arial"/>
              <a:cs typeface="Arial"/>
            </a:endParaRP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600" spc="-1">
                <a:latin typeface="Calibri"/>
                <a:ea typeface="Calibri"/>
                <a:cs typeface="Calibri"/>
              </a:rPr>
              <a:t>Use the </a:t>
            </a:r>
            <a:r>
              <a:rPr lang="de-AT" sz="1600" b="1" spc="-1">
                <a:latin typeface="Calibri"/>
                <a:ea typeface="Calibri"/>
                <a:cs typeface="Calibri"/>
              </a:rPr>
              <a:t>cluster-sum </a:t>
            </a:r>
            <a:r>
              <a:rPr lang="de-AT" sz="1600" spc="-1">
                <a:latin typeface="Calibri"/>
                <a:ea typeface="Calibri"/>
                <a:cs typeface="Calibri"/>
              </a:rPr>
              <a:t>method to detect the </a:t>
            </a:r>
            <a:r>
              <a:rPr lang="de-AT" sz="1600" b="1" spc="-1">
                <a:latin typeface="Calibri"/>
                <a:ea typeface="Calibri"/>
                <a:cs typeface="Calibri"/>
              </a:rPr>
              <a:t>ERP onset</a:t>
            </a:r>
          </a:p>
          <a:p>
            <a:pPr marL="825500" lvl="7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600" spc="-1">
                <a:latin typeface="Calibri"/>
                <a:ea typeface="Calibri"/>
                <a:cs typeface="Calibri"/>
              </a:rPr>
              <a:t>cluster-sum: a non-parametric statistical test (Maris &amp; Oostenveld, 2007)</a:t>
            </a:r>
          </a:p>
          <a:p>
            <a:pPr marL="1007745" lvl="2">
              <a:spcAft>
                <a:spcPts val="635"/>
              </a:spcAft>
            </a:pPr>
            <a:r>
              <a:rPr lang="de-AT" sz="1600" spc="-1">
                <a:latin typeface="Arial"/>
                <a:cs typeface="Arial"/>
              </a:rPr>
              <a:t>1000 permutations of every face and texture pair of trials</a:t>
            </a:r>
          </a:p>
          <a:p>
            <a:pPr marL="1007745" lvl="2">
              <a:spcAft>
                <a:spcPts val="635"/>
              </a:spcAft>
            </a:pPr>
            <a:r>
              <a:rPr lang="de-AT" sz="1600" spc="-1">
                <a:latin typeface="Arial"/>
                <a:cs typeface="Arial"/>
              </a:rPr>
              <a:t>E.g., ~12.9 hours to </a:t>
            </a:r>
            <a:r>
              <a:rPr lang="de-AT" sz="1600" spc="-1" err="1">
                <a:latin typeface="Arial"/>
                <a:cs typeface="Arial"/>
              </a:rPr>
              <a:t>estimate</a:t>
            </a:r>
            <a:r>
              <a:rPr lang="de-AT" sz="1600" spc="-1">
                <a:latin typeface="Arial"/>
                <a:cs typeface="Arial"/>
              </a:rPr>
              <a:t> 150 onset </a:t>
            </a:r>
            <a:r>
              <a:rPr lang="de-AT" sz="1600" spc="-1" err="1">
                <a:latin typeface="Arial"/>
                <a:cs typeface="Arial"/>
              </a:rPr>
              <a:t>times</a:t>
            </a:r>
            <a:r>
              <a:rPr lang="de-AT" sz="1600" spc="-1">
                <a:latin typeface="Arial"/>
                <a:cs typeface="Arial"/>
              </a:rPr>
              <a:t> </a:t>
            </a:r>
            <a:r>
              <a:rPr lang="de-AT" sz="1600" spc="-1" err="1">
                <a:latin typeface="Arial"/>
                <a:cs typeface="Arial"/>
              </a:rPr>
              <a:t>for</a:t>
            </a:r>
            <a:r>
              <a:rPr lang="de-AT" sz="1600" spc="-1">
                <a:latin typeface="Arial"/>
                <a:cs typeface="Arial"/>
              </a:rPr>
              <a:t> the </a:t>
            </a:r>
            <a:r>
              <a:rPr lang="de-AT" sz="1600" spc="-1" err="1">
                <a:latin typeface="Arial"/>
                <a:cs typeface="Arial"/>
              </a:rPr>
              <a:t>participants</a:t>
            </a:r>
            <a:r>
              <a:rPr lang="de-AT" sz="1600" spc="-1">
                <a:latin typeface="Arial"/>
                <a:cs typeface="Arial"/>
              </a:rPr>
              <a:t> </a:t>
            </a:r>
            <a:endParaRPr lang="de-AT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DD4D5-A739-482D-B592-2EF0204F782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0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DD4D5-A739-482D-B592-2EF0204F782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294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DD4D5-A739-482D-B592-2EF0204F782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78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DD4D5-A739-482D-B592-2EF0204F782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72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A46197-634F-4B40-B19F-DD340332D8A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86B1DA-1CCC-492A-B200-23AC513C06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11BE3F0-B930-4BDA-92B4-A36C56F666B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FA0BBB5-9678-428D-95DD-C4C5BA3684A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C08286-1214-43D3-B79C-A8F47B3D2E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A4E579-2320-4083-9E69-783A617EFF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969F76-7C4F-47A3-AB17-02457900DFC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4817E8-756B-46A3-8A1F-E0C5610F12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E471D04-4918-456F-B655-872DEB55B76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F27AA1C-E7FE-43EE-B9EB-E6C35726987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08D7380-DE64-44B5-8D12-99FE30FFC0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E0FB944-2E02-4C49-BE8B-3C7B7919E834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3A5A0B6-3D57-41AB-ABC0-2441E5EAA48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AF00C95-8629-4469-92D3-877737C3CC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2D3BC7-7F88-4708-9299-2CD3896BFAE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E372E45-361F-43A0-B1AD-E5DE7DB7BDB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59434E2-FEFE-455D-AF59-883749F73B8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644BC08-F598-4C1C-A3AD-1DAA678E37A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1FF213-B2F2-4B3B-B759-59330CCE574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A86F3C8-75D4-4302-9C6C-6D356BF392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0E7625B-07FB-405C-A040-9E847DF34B2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D90B3E3-3595-40AD-910E-A243F7A928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9FC9FA4-7053-4E9A-9099-6E359051FA2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CC2D776-6414-48E3-B38F-0DEBBE80399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5ACB6AF-893B-4FBB-9F9F-C41E31AAA7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C689E73-D269-4677-82CB-D32F93588C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72DD6CC-899E-40A4-93A5-126AD406B07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0CD7A6A-8F36-4976-9F75-25EF75A308C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EC30511-1E28-465D-A7E3-02C22B32725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358308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6625800" y="144000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5400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358308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6625800" y="3273480"/>
            <a:ext cx="2897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49D542C-5B9F-4733-A21C-995BA662692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033795D-7017-4229-AE46-0D044058D1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CFED2F8-7143-49D2-9CCD-32AC7A6738B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40000" y="90000"/>
            <a:ext cx="9000000" cy="4590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AT" sz="3200" b="1" strike="noStrike" spc="-1">
              <a:solidFill>
                <a:srgbClr val="3465A4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A14EDD9-3F9D-4E7A-A936-CC6AA1A260B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27A6A4-A93E-4CF7-A71C-484FA18B5D2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1600" y="327348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0C3EE55-BBD8-41EF-8A7D-AE3B5AF753A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endParaRPr lang="de-AT" sz="45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400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1600" y="1440000"/>
            <a:ext cx="439164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40000" y="3273480"/>
            <a:ext cx="9000000" cy="1674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endParaRPr lang="de-AT" sz="2400" b="0" strike="noStrike" spc="-1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F5B4BC-46AF-4261-BB3A-415DF93A9A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80000"/>
            <a:ext cx="10080000" cy="18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8000" dir="162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1"/>
          <p:cNvSpPr>
            <a:spLocks noGrp="1"/>
          </p:cNvSpPr>
          <p:nvPr>
            <p:ph type="dt" idx="1"/>
          </p:nvPr>
        </p:nvSpPr>
        <p:spPr>
          <a:xfrm>
            <a:off x="45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>
              <a:defRPr lang="de-AT" sz="2400" b="0" strike="noStrike" spc="-1">
                <a:solidFill>
                  <a:srgbClr val="DBF5F9"/>
                </a:solidFill>
                <a:latin typeface="Noto Sans"/>
              </a:defRPr>
            </a:lvl1pPr>
          </a:lstStyle>
          <a:p>
            <a:endParaRPr lang="de-AT" sz="2400" b="0" strike="noStrike" spc="-1">
              <a:solidFill>
                <a:srgbClr val="DBF5F9"/>
              </a:solidFill>
              <a:latin typeface="Noto Sans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2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AT" sz="2400" b="0" strike="noStrike" spc="-1">
                <a:solidFill>
                  <a:srgbClr val="DBF5F9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lang="de-AT" sz="2400" b="0" strike="noStrike" spc="-1">
                <a:solidFill>
                  <a:srgbClr val="DBF5F9"/>
                </a:solidFill>
                <a:latin typeface="Noto Sans"/>
              </a:rPr>
              <a:t>Footer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sldNum" idx="3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AT" sz="2400" b="0" strike="noStrike" spc="-1">
                <a:solidFill>
                  <a:srgbClr val="DBF5F9"/>
                </a:solidFill>
                <a:latin typeface="Noto Sans"/>
              </a:defRPr>
            </a:lvl1pPr>
          </a:lstStyle>
          <a:p>
            <a:pPr algn="r">
              <a:buNone/>
            </a:pPr>
            <a:fld id="{6C08792F-55A6-46B1-A265-F4DA57C05078}" type="slidenum">
              <a:rPr lang="de-AT" sz="2400" b="0" strike="noStrike" spc="-1">
                <a:solidFill>
                  <a:srgbClr val="DBF5F9"/>
                </a:solidFill>
                <a:latin typeface="Noto Sans"/>
              </a:rPr>
              <a:t>‹#›</a:t>
            </a:fld>
            <a:r>
              <a:rPr lang="de-AT" sz="2400" b="0" strike="noStrike" spc="-1">
                <a:solidFill>
                  <a:srgbClr val="DBF5F9"/>
                </a:solidFill>
                <a:latin typeface="Noto Sans"/>
              </a:rPr>
              <a:t> 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0000" y="270000"/>
            <a:ext cx="9000000" cy="32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6000" b="0" strike="noStrike" spc="-1">
                <a:solidFill>
                  <a:srgbClr val="04617B"/>
                </a:solidFill>
                <a:latin typeface="Noto Sans"/>
              </a:rPr>
              <a:t>Click to edit the title text format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0000" y="3870000"/>
            <a:ext cx="9000000" cy="117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55000"/>
          </a:bodyPr>
          <a:lstStyle/>
          <a:p>
            <a:pPr marL="432000" indent="-324000">
              <a:spcAft>
                <a:spcPts val="924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de-AT" sz="2100" b="0" strike="noStrike" spc="-1">
                <a:solidFill>
                  <a:srgbClr val="DBF5F9"/>
                </a:solidFill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4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de-AT" sz="1650" b="0" strike="noStrike" spc="-1">
                <a:solidFill>
                  <a:srgbClr val="DBF5F9"/>
                </a:solidFill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solidFill>
                  <a:srgbClr val="DBF5F9"/>
                </a:solidFill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2"/>
              </a:spcAft>
              <a:buClr>
                <a:srgbClr val="F49100"/>
              </a:buClr>
              <a:buSzPct val="75000"/>
              <a:buFont typeface="Symbol" charset="2"/>
              <a:buChar char=""/>
            </a:pPr>
            <a:r>
              <a:rPr lang="de-AT" sz="1500" b="0" strike="noStrike" spc="-1">
                <a:solidFill>
                  <a:srgbClr val="DBF5F9"/>
                </a:solidFill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solidFill>
                  <a:srgbClr val="DBF5F9"/>
                </a:solidFill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solidFill>
                  <a:srgbClr val="DBF5F9"/>
                </a:solidFill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0"/>
              </a:spcAft>
              <a:buClr>
                <a:srgbClr val="F49100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solidFill>
                  <a:srgbClr val="DBF5F9"/>
                </a:solidFill>
                <a:latin typeface="Noto Sans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 flipV="1">
            <a:off x="0" y="0"/>
            <a:ext cx="10080000" cy="10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86000"/>
          </a:bodyPr>
          <a:lstStyle/>
          <a:p>
            <a:r>
              <a:rPr lang="de-AT" sz="4500" b="0" strike="noStrike" spc="-1">
                <a:solidFill>
                  <a:srgbClr val="FFFFFF"/>
                </a:solidFill>
                <a:latin typeface="Noto Sans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3510000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2400" b="0" strike="noStrike" spc="-1"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2100" b="0" strike="noStrike" spc="-1"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0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 idx="4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endParaRPr lang="de-AT" sz="2400" b="0" strike="noStrike" spc="-1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5"/>
          </p:nvPr>
        </p:nvSpPr>
        <p:spPr>
          <a:xfrm>
            <a:off x="3420000" y="51300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lang="de-AT" sz="2400" b="0" strike="noStrike" spc="-1">
                <a:solidFill>
                  <a:srgbClr val="484848"/>
                </a:solidFill>
                <a:latin typeface="Noto Sans"/>
              </a:rPr>
              <a:t>Footer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6"/>
          </p:nvPr>
        </p:nvSpPr>
        <p:spPr>
          <a:xfrm>
            <a:off x="720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buNone/>
            </a:pPr>
            <a:fld id="{F0FE58DB-F00F-48AA-91E1-9E5549EB8E11}" type="slidenum">
              <a:rPr lang="de-AT" sz="2400" b="0" strike="noStrike" spc="-1">
                <a:solidFill>
                  <a:srgbClr val="484848"/>
                </a:solidFill>
                <a:latin typeface="Noto Sans"/>
              </a:rPr>
              <a:t>‹#›</a:t>
            </a:fld>
            <a:r>
              <a:rPr lang="de-AT" sz="2400" b="0" strike="noStrike" spc="-1">
                <a:solidFill>
                  <a:srgbClr val="484848"/>
                </a:solidFill>
                <a:latin typeface="Noto Sans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 flipV="1">
            <a:off x="0" y="0"/>
            <a:ext cx="10080000" cy="18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54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40000" y="27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rmAutofit fontScale="86000"/>
          </a:bodyPr>
          <a:lstStyle/>
          <a:p>
            <a:r>
              <a:rPr lang="de-AT" sz="4500" b="0" strike="noStrike" spc="-1">
                <a:solidFill>
                  <a:srgbClr val="04617B"/>
                </a:solidFill>
                <a:latin typeface="Noto Sans"/>
              </a:rPr>
              <a:t>Click to edit the title text format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40000" y="1440000"/>
            <a:ext cx="9000000" cy="40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057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de-AT" sz="2400" b="0" strike="noStrike" spc="-1">
                <a:latin typeface="Noto Sans"/>
              </a:rPr>
              <a:t>Click to edit the outline text format</a:t>
            </a:r>
          </a:p>
          <a:p>
            <a:pPr marL="864000" lvl="1" indent="-324000">
              <a:spcAft>
                <a:spcPts val="84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de-AT" sz="2100" b="0" strike="noStrike" spc="-1">
                <a:latin typeface="Noto Sans"/>
              </a:rPr>
              <a:t>Second Outline Level</a:t>
            </a:r>
          </a:p>
          <a:p>
            <a:pPr marL="1296000" lvl="2" indent="-288000">
              <a:spcAft>
                <a:spcPts val="635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Third Outline Level</a:t>
            </a:r>
          </a:p>
          <a:p>
            <a:pPr marL="1728000" lvl="3" indent="-216000">
              <a:spcAft>
                <a:spcPts val="422"/>
              </a:spcAft>
              <a:buClr>
                <a:srgbClr val="04617B"/>
              </a:buClr>
              <a:buSzPct val="75000"/>
              <a:buFont typeface="Symbol" charset="2"/>
              <a:buChar char=""/>
            </a:pPr>
            <a:r>
              <a:rPr lang="de-AT" sz="1800" b="0" strike="noStrike" spc="-1">
                <a:latin typeface="Noto Sans"/>
              </a:rPr>
              <a:t>Fourth Outline Level</a:t>
            </a:r>
          </a:p>
          <a:p>
            <a:pPr marL="2160000" lvl="4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Fifth Outline Level</a:t>
            </a:r>
          </a:p>
          <a:p>
            <a:pPr marL="2592000" lvl="5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Sixth Outline Level</a:t>
            </a:r>
          </a:p>
          <a:p>
            <a:pPr marL="3024000" lvl="6" indent="-216000">
              <a:spcAft>
                <a:spcPts val="210"/>
              </a:spcAft>
              <a:buClr>
                <a:srgbClr val="04617B"/>
              </a:buClr>
              <a:buSzPct val="45000"/>
              <a:buFont typeface="Wingdings" charset="2"/>
              <a:buChar char=""/>
            </a:pPr>
            <a:r>
              <a:rPr lang="de-AT" sz="1800" b="0" strike="noStrike" spc="-1">
                <a:latin typeface="Noto Sans"/>
              </a:rPr>
              <a:t>Seventh Outline Level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dt" idx="7"/>
          </p:nvPr>
        </p:nvSpPr>
        <p:spPr>
          <a:xfrm>
            <a:off x="540000" y="5130000"/>
            <a:ext cx="234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endParaRPr lang="de-AT" sz="2400" b="0" strike="noStrike" spc="-1">
              <a:solidFill>
                <a:srgbClr val="484848"/>
              </a:solidFill>
              <a:latin typeface="Noto Sans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8"/>
          </p:nvPr>
        </p:nvSpPr>
        <p:spPr>
          <a:xfrm>
            <a:off x="3420000" y="5119200"/>
            <a:ext cx="324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pPr algn="ctr">
              <a:buNone/>
            </a:pPr>
            <a:r>
              <a:rPr lang="de-AT" sz="2400" b="0" strike="noStrike" spc="-1">
                <a:solidFill>
                  <a:srgbClr val="484848"/>
                </a:solidFill>
                <a:latin typeface="Noto Sans"/>
              </a:rPr>
              <a:t>Footer</a:t>
            </a:r>
          </a:p>
        </p:txBody>
      </p:sp>
      <p:sp>
        <p:nvSpPr>
          <p:cNvPr id="89" name="PlaceHolder 5"/>
          <p:cNvSpPr>
            <a:spLocks noGrp="1"/>
          </p:cNvSpPr>
          <p:nvPr>
            <p:ph type="sldNum" idx="9"/>
          </p:nvPr>
        </p:nvSpPr>
        <p:spPr>
          <a:xfrm>
            <a:off x="7650000" y="5130000"/>
            <a:ext cx="1890000" cy="45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AT" sz="2400" b="0" strike="noStrike" spc="-1">
                <a:solidFill>
                  <a:srgbClr val="484848"/>
                </a:solidFill>
                <a:latin typeface="Noto Sans"/>
              </a:defRPr>
            </a:lvl1pPr>
          </a:lstStyle>
          <a:p>
            <a:pPr algn="r">
              <a:buNone/>
            </a:pPr>
            <a:fld id="{26791B5E-68E5-47FD-967A-99313C1253D5}" type="slidenum">
              <a:rPr lang="de-AT" sz="2400" b="0" strike="noStrike" spc="-1">
                <a:solidFill>
                  <a:srgbClr val="484848"/>
                </a:solidFill>
                <a:latin typeface="Noto Sans"/>
              </a:rPr>
              <a:t>‹#›</a:t>
            </a:fld>
            <a:r>
              <a:rPr lang="de-AT" sz="2400" b="0" strike="noStrike" spc="-1">
                <a:solidFill>
                  <a:srgbClr val="484848"/>
                </a:solidFill>
                <a:latin typeface="Noto Sans"/>
              </a:rPr>
              <a:t> </a:t>
            </a:r>
          </a:p>
        </p:txBody>
      </p:sp>
      <p:sp>
        <p:nvSpPr>
          <p:cNvPr id="90" name="Rectangle 89"/>
          <p:cNvSpPr/>
          <p:nvPr/>
        </p:nvSpPr>
        <p:spPr>
          <a:xfrm>
            <a:off x="0" y="5580000"/>
            <a:ext cx="10080000" cy="90000"/>
          </a:xfrm>
          <a:prstGeom prst="rect">
            <a:avLst/>
          </a:prstGeom>
          <a:pattFill prst="lgGrid">
            <a:fgClr>
              <a:srgbClr val="3465A4"/>
            </a:fgClr>
            <a:bgClr>
              <a:srgbClr val="009EDA"/>
            </a:bgClr>
          </a:pattFill>
          <a:ln w="18000">
            <a:noFill/>
          </a:ln>
          <a:effectLst>
            <a:outerShdw dist="10800" dir="16200000" rotWithShape="0">
              <a:srgbClr val="F491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0000" y="504000"/>
            <a:ext cx="5317057" cy="184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4200" b="0" strike="noStrike" spc="-1" err="1">
                <a:solidFill>
                  <a:srgbClr val="04617B"/>
                </a:solidFill>
                <a:latin typeface="Noto Sans"/>
              </a:rPr>
              <a:t>Localising</a:t>
            </a:r>
            <a:r>
              <a:rPr lang="de-AT" sz="4200" b="0" strike="noStrike" spc="-1">
                <a:solidFill>
                  <a:srgbClr val="04617B"/>
                </a:solidFill>
                <a:latin typeface="Noto Sans"/>
              </a:rPr>
              <a:t> the onset </a:t>
            </a:r>
            <a:br>
              <a:rPr sz="4200"/>
            </a:br>
            <a:r>
              <a:rPr lang="de-AT" sz="4200" b="0" strike="noStrike" spc="-1">
                <a:solidFill>
                  <a:srgbClr val="04617B"/>
                </a:solidFill>
                <a:latin typeface="Noto Sans"/>
              </a:rPr>
              <a:t>of face </a:t>
            </a:r>
            <a:r>
              <a:rPr lang="de-AT" sz="4200" b="0" strike="noStrike" spc="-1" err="1">
                <a:solidFill>
                  <a:srgbClr val="04617B"/>
                </a:solidFill>
                <a:latin typeface="Noto Sans"/>
              </a:rPr>
              <a:t>sensitivity</a:t>
            </a:r>
            <a:r>
              <a:rPr lang="de-AT" sz="4200" b="0" strike="noStrike" spc="-1">
                <a:solidFill>
                  <a:srgbClr val="04617B"/>
                </a:solidFill>
                <a:latin typeface="Noto Sans"/>
              </a:rPr>
              <a:t> </a:t>
            </a:r>
            <a:br>
              <a:rPr sz="4200"/>
            </a:br>
            <a:r>
              <a:rPr lang="de-AT" sz="4200" b="0" strike="noStrike" spc="-1">
                <a:solidFill>
                  <a:srgbClr val="04617B"/>
                </a:solidFill>
                <a:latin typeface="Noto Sans"/>
              </a:rPr>
              <a:t>in EEG time-</a:t>
            </a:r>
            <a:r>
              <a:rPr lang="de-AT" sz="4200" b="0" strike="noStrike" spc="-1" err="1">
                <a:solidFill>
                  <a:srgbClr val="04617B"/>
                </a:solidFill>
                <a:latin typeface="Noto Sans"/>
              </a:rPr>
              <a:t>series</a:t>
            </a:r>
            <a:endParaRPr lang="de-AT" sz="4200" b="0" strike="noStrike" spc="-1">
              <a:solidFill>
                <a:srgbClr val="04617B"/>
              </a:solidFill>
              <a:latin typeface="Noto Sans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41505" y="3771475"/>
            <a:ext cx="6280102" cy="185386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>
              <a:buNone/>
            </a:pPr>
            <a:r>
              <a:rPr lang="de-AT" sz="2100" b="1" strike="noStrike" spc="-1">
                <a:solidFill>
                  <a:srgbClr val="DBF5F9"/>
                </a:solidFill>
                <a:latin typeface="Noto Sans"/>
              </a:rPr>
              <a:t>Peter Hebden</a:t>
            </a:r>
          </a:p>
          <a:p>
            <a:pPr algn="ctr">
              <a:buNone/>
            </a:pPr>
            <a:endParaRPr lang="de-AT" sz="2600" b="1" strike="noStrike" spc="-1">
              <a:solidFill>
                <a:srgbClr val="DBF5F9"/>
              </a:solidFill>
              <a:latin typeface="Noto Sans"/>
            </a:endParaRPr>
          </a:p>
          <a:p>
            <a:pPr algn="ctr">
              <a:buNone/>
            </a:pPr>
            <a:r>
              <a:rPr lang="de-AT" sz="2100" b="1" strike="noStrike" spc="-1">
                <a:solidFill>
                  <a:srgbClr val="DBF5F9"/>
                </a:solidFill>
                <a:latin typeface="Noto Sans"/>
              </a:rPr>
              <a:t>Supervisor: </a:t>
            </a:r>
            <a:r>
              <a:rPr lang="de-AT" sz="2100" b="1" strike="noStrike" spc="-1" err="1">
                <a:solidFill>
                  <a:srgbClr val="DBF5F9"/>
                </a:solidFill>
                <a:latin typeface="Noto Sans"/>
              </a:rPr>
              <a:t>Dr</a:t>
            </a:r>
            <a:r>
              <a:rPr lang="de-AT" sz="2100" b="1" strike="noStrike" spc="-1">
                <a:solidFill>
                  <a:srgbClr val="DBF5F9"/>
                </a:solidFill>
                <a:latin typeface="Noto Sans"/>
              </a:rPr>
              <a:t> Guillaume  Rousselet</a:t>
            </a:r>
          </a:p>
          <a:p>
            <a:pPr algn="ctr">
              <a:buNone/>
            </a:pPr>
            <a:endParaRPr lang="de-AT" sz="3600" b="1" strike="noStrike" spc="-1">
              <a:solidFill>
                <a:srgbClr val="DBF5F9"/>
              </a:solidFill>
              <a:latin typeface="Noto Sans"/>
            </a:endParaRPr>
          </a:p>
          <a:p>
            <a:pPr algn="ctr">
              <a:buNone/>
            </a:pPr>
            <a:r>
              <a:rPr lang="de-AT" sz="2100" b="1" strike="noStrike" spc="-1">
                <a:solidFill>
                  <a:srgbClr val="DBF5F9"/>
                </a:solidFill>
                <a:latin typeface="Noto Sans"/>
              </a:rPr>
              <a:t>12/8/2024</a:t>
            </a:r>
          </a:p>
        </p:txBody>
      </p:sp>
      <p:pic>
        <p:nvPicPr>
          <p:cNvPr id="129" name="Picture 128"/>
          <p:cNvPicPr/>
          <p:nvPr/>
        </p:nvPicPr>
        <p:blipFill>
          <a:blip r:embed="rId3"/>
          <a:stretch/>
        </p:blipFill>
        <p:spPr>
          <a:xfrm>
            <a:off x="4934175" y="90550"/>
            <a:ext cx="5113065" cy="3644090"/>
          </a:xfrm>
          <a:prstGeom prst="rect">
            <a:avLst/>
          </a:prstGeom>
          <a:ln w="1800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34406-C834-680E-53E3-7D3C5781697A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E0FB944-2E02-4C49-BE8B-3C7B7919E834}" type="slidenum">
              <a:rPr lang="en-GB" smtClean="0"/>
              <a:t>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08AF6F-32B5-E1AA-B0FE-A6064B1AF2B4}"/>
              </a:ext>
            </a:extLst>
          </p:cNvPr>
          <p:cNvSpPr txBox="1"/>
          <p:nvPr/>
        </p:nvSpPr>
        <p:spPr>
          <a:xfrm>
            <a:off x="6948338" y="3728254"/>
            <a:ext cx="3091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Image: Laurens R. Krol - Own work, CC0, https://commons.wikimedia.org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16E897-D359-661E-7DD5-580525ED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69" y="1709979"/>
            <a:ext cx="2899972" cy="278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55422-8F4E-1D2A-6D6F-26DF1943E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0" y="1710000"/>
            <a:ext cx="2900307" cy="278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B3474-CBD5-A441-EF25-10B4AED52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0" y="1710000"/>
            <a:ext cx="2899975" cy="2782481"/>
          </a:xfrm>
          <a:prstGeom prst="rect">
            <a:avLst/>
          </a:prstGeom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 err="1">
                <a:solidFill>
                  <a:srgbClr val="FFFFFF"/>
                </a:solidFill>
                <a:ea typeface="+mj-lt"/>
                <a:cs typeface="+mj-lt"/>
              </a:rPr>
              <a:t>Results</a:t>
            </a:r>
            <a:r>
              <a:rPr lang="de-AT" sz="3200" spc="-1" dirty="0">
                <a:solidFill>
                  <a:srgbClr val="FFFFFF"/>
                </a:solidFill>
                <a:ea typeface="+mj-lt"/>
                <a:cs typeface="+mj-lt"/>
              </a:rPr>
              <a:t>: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  <a:ea typeface="+mj-lt"/>
                <a:cs typeface="+mj-lt"/>
              </a:rPr>
              <a:t>onset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predictions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for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each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participant</a:t>
            </a:r>
            <a:endParaRPr lang="de-AT" sz="32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D9BD6B8-6687-4B32-8EDC-7D5ACDE5C9AF}" type="slidenum">
              <a:rPr/>
              <a:t>10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98CF0-C3E2-9F4C-CC9D-F4F164F93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2" y="1709979"/>
            <a:ext cx="3537662" cy="3003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05CD5-93B0-3485-B40F-BC31005679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4" y="1709978"/>
            <a:ext cx="3225486" cy="2782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Results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: ERP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onset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prediction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for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each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session</a:t>
            </a:r>
            <a:endParaRPr lang="de-AT" sz="32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FB66FB4-4F59-4074-AAF5-21B4E4C758FD}" type="slidenum">
              <a:rPr/>
              <a:t>11</a:t>
            </a:fld>
            <a:endParaRPr/>
          </a:p>
        </p:txBody>
      </p:sp>
      <p:pic>
        <p:nvPicPr>
          <p:cNvPr id="4" name="Picture 3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F04B3E2F-1311-4617-BBE6-D018F8DCE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0" y="1217076"/>
            <a:ext cx="4534500" cy="41701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32A80B-4BB3-9DCC-E166-84D07FF83D2B}"/>
              </a:ext>
            </a:extLst>
          </p:cNvPr>
          <p:cNvSpPr txBox="1"/>
          <p:nvPr/>
        </p:nvSpPr>
        <p:spPr>
          <a:xfrm>
            <a:off x="5427478" y="1706174"/>
            <a:ext cx="4536228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de-AT" sz="1600">
                <a:latin typeface="Noto Sans"/>
                <a:cs typeface="Arial"/>
              </a:rPr>
              <a:t>Most </a:t>
            </a:r>
            <a:r>
              <a:rPr lang="de-AT" sz="1600" err="1">
                <a:latin typeface="Noto Sans"/>
                <a:cs typeface="Arial"/>
              </a:rPr>
              <a:t>predictions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are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consistent</a:t>
            </a:r>
            <a:r>
              <a:rPr lang="de-AT" sz="1600">
                <a:latin typeface="Noto Sans"/>
                <a:cs typeface="Arial"/>
              </a:rPr>
              <a:t>.</a:t>
            </a:r>
            <a:r>
              <a:rPr lang="en-US" sz="1600">
                <a:latin typeface="Noto Sans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endParaRPr lang="de-AT" sz="1600">
              <a:latin typeface="Noto Sans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AT" sz="1600" err="1">
                <a:latin typeface="Noto Sans"/>
                <a:cs typeface="Arial"/>
              </a:rPr>
              <a:t>Binseg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predicts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b="1">
                <a:latin typeface="Noto Sans"/>
                <a:cs typeface="Arial"/>
              </a:rPr>
              <a:t>72ms</a:t>
            </a:r>
            <a:r>
              <a:rPr lang="de-AT" sz="1600">
                <a:latin typeface="Noto Sans"/>
                <a:cs typeface="Arial"/>
              </a:rPr>
              <a:t>. </a:t>
            </a:r>
            <a:r>
              <a:rPr lang="en-US" sz="1600">
                <a:latin typeface="Noto Sans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endParaRPr lang="de-AT" sz="1600">
              <a:latin typeface="Noto Sans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AT" sz="1600">
                <a:latin typeface="Noto Sans"/>
                <a:cs typeface="Arial"/>
              </a:rPr>
              <a:t>Temporal cluster-</a:t>
            </a:r>
            <a:r>
              <a:rPr lang="de-AT" sz="1600" err="1">
                <a:latin typeface="Noto Sans"/>
                <a:cs typeface="Arial"/>
              </a:rPr>
              <a:t>based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predicts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b="1">
                <a:latin typeface="Noto Sans"/>
                <a:cs typeface="Arial"/>
              </a:rPr>
              <a:t>76ms.</a:t>
            </a:r>
            <a:r>
              <a:rPr lang="en-US" sz="1600">
                <a:latin typeface="Noto Sans"/>
                <a:cs typeface="Arial"/>
              </a:rPr>
              <a:t>​</a:t>
            </a:r>
          </a:p>
          <a:p>
            <a:pPr marL="285750" indent="-285750">
              <a:buFont typeface="Arial,Sans-Serif"/>
              <a:buChar char="•"/>
            </a:pPr>
            <a:endParaRPr lang="de-AT" sz="1600">
              <a:latin typeface="Noto Sans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de-AT" sz="1600">
                <a:latin typeface="Noto Sans"/>
                <a:cs typeface="Arial"/>
              </a:rPr>
              <a:t>Other CPD </a:t>
            </a:r>
            <a:r>
              <a:rPr lang="de-AT" sz="1600" err="1">
                <a:latin typeface="Noto Sans"/>
                <a:cs typeface="Arial"/>
              </a:rPr>
              <a:t>methods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predicted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later</a:t>
            </a:r>
            <a:r>
              <a:rPr lang="de-AT" sz="1600">
                <a:latin typeface="Noto Sans"/>
                <a:cs typeface="Arial"/>
              </a:rPr>
              <a:t> </a:t>
            </a:r>
            <a:r>
              <a:rPr lang="de-AT" sz="1600" err="1">
                <a:latin typeface="Noto Sans"/>
                <a:cs typeface="Arial"/>
              </a:rPr>
              <a:t>times</a:t>
            </a:r>
            <a:r>
              <a:rPr lang="de-AT" sz="1600">
                <a:latin typeface="Noto Sans"/>
                <a:cs typeface="Arial"/>
              </a:rPr>
              <a:t>.</a:t>
            </a:r>
            <a:r>
              <a:rPr lang="en-US" sz="1600">
                <a:latin typeface="Noto Sans"/>
                <a:cs typeface="Arial"/>
              </a:rPr>
              <a:t>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E3147-294B-DF6F-C05A-5E07D312A2C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271364" y="1412014"/>
            <a:ext cx="5755950" cy="2846522"/>
          </a:xfrm>
          <a:ln w="12700">
            <a:noFill/>
            <a:prstDash val="solid"/>
          </a:ln>
        </p:spPr>
        <p:txBody>
          <a:bodyPr>
            <a:normAutofit lnSpcReduction="10000"/>
          </a:bodyPr>
          <a:lstStyle/>
          <a:p>
            <a:pPr marL="431800" indent="-323850">
              <a:buFont typeface="Arial"/>
              <a:buChar char="•"/>
            </a:pPr>
            <a:r>
              <a:rPr lang="de-AT" sz="1400" baseline="0" dirty="0">
                <a:latin typeface="Noto Sans"/>
                <a:ea typeface="Arial"/>
                <a:cs typeface="Arial"/>
              </a:rPr>
              <a:t>Virtual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electrodes</a:t>
            </a:r>
            <a:r>
              <a:rPr lang="de-AT" sz="1400" dirty="0">
                <a:latin typeface="Noto Sans"/>
                <a:ea typeface="Arial"/>
                <a:cs typeface="Arial"/>
              </a:rPr>
              <a:t> m</a:t>
            </a:r>
            <a:r>
              <a:rPr lang="en-US" sz="1400" dirty="0" err="1">
                <a:latin typeface="Noto Sans"/>
                <a:ea typeface="Arial"/>
                <a:cs typeface="Arial"/>
              </a:rPr>
              <a:t>ake</a:t>
            </a:r>
            <a:r>
              <a:rPr lang="en-US" sz="1400" dirty="0">
                <a:latin typeface="Noto Sans"/>
                <a:ea typeface="Arial"/>
                <a:cs typeface="Arial"/>
              </a:rPr>
              <a:t> onset detection easier</a:t>
            </a:r>
          </a:p>
          <a:p>
            <a:pPr marL="863600" lvl="1" indent="-323850" rtl="0">
              <a:buFont typeface="Arial"/>
              <a:buChar char="•"/>
            </a:pPr>
            <a:r>
              <a:rPr lang="de-AT" sz="1400" dirty="0" err="1">
                <a:latin typeface="Noto Sans"/>
                <a:ea typeface="Arial"/>
                <a:cs typeface="Arial"/>
              </a:rPr>
              <a:t>use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the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most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relevant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electrodes</a:t>
            </a:r>
            <a:r>
              <a:rPr lang="en-US" sz="1400" dirty="0">
                <a:latin typeface="Noto Sans"/>
                <a:ea typeface="Arial"/>
                <a:cs typeface="Arial"/>
              </a:rPr>
              <a:t>​,</a:t>
            </a:r>
          </a:p>
          <a:p>
            <a:pPr marL="863600" lvl="1" indent="-323850" rtl="0">
              <a:buFont typeface="Arial"/>
              <a:buChar char="•"/>
            </a:pPr>
            <a:r>
              <a:rPr lang="de-AT" sz="1400" dirty="0" err="1">
                <a:latin typeface="Noto Sans"/>
                <a:ea typeface="Arial"/>
                <a:cs typeface="Arial"/>
              </a:rPr>
              <a:t>reduce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dimensionality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and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increase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SNR</a:t>
            </a:r>
            <a:r>
              <a:rPr lang="en-US" sz="1400" dirty="0">
                <a:latin typeface="Noto Sans"/>
                <a:ea typeface="Arial"/>
                <a:cs typeface="Arial"/>
              </a:rPr>
              <a:t>​, </a:t>
            </a:r>
          </a:p>
          <a:p>
            <a:pPr marL="863600" lvl="1" indent="-323850" rtl="0">
              <a:buFont typeface="Arial"/>
              <a:buChar char="•"/>
            </a:pPr>
            <a:r>
              <a:rPr lang="de-AT" sz="1400" dirty="0" err="1">
                <a:latin typeface="Noto Sans"/>
                <a:ea typeface="Arial"/>
                <a:cs typeface="Arial"/>
              </a:rPr>
              <a:t>improve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speed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and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accuracy</a:t>
            </a:r>
            <a:r>
              <a:rPr lang="en-US" sz="1400" dirty="0">
                <a:latin typeface="Noto Sans"/>
                <a:ea typeface="Arial"/>
                <a:cs typeface="Arial"/>
              </a:rPr>
              <a:t>​.</a:t>
            </a:r>
          </a:p>
          <a:p>
            <a:pPr marL="825500" lvl="1" indent="-285750">
              <a:buFont typeface="Arial"/>
              <a:buChar char="•"/>
            </a:pPr>
            <a:endParaRPr lang="en-US" sz="1400">
              <a:latin typeface="Noto Sans"/>
              <a:ea typeface="Arial"/>
              <a:cs typeface="Arial"/>
            </a:endParaRPr>
          </a:p>
          <a:p>
            <a:pPr marL="431800" lvl="0" indent="-323850" rtl="0">
              <a:buFont typeface="Arial"/>
              <a:buChar char="•"/>
            </a:pPr>
            <a:r>
              <a:rPr lang="de-AT" sz="1400" baseline="0" dirty="0" err="1">
                <a:latin typeface="Noto Sans"/>
                <a:ea typeface="Arial"/>
                <a:cs typeface="Arial"/>
              </a:rPr>
              <a:t>Accuracy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of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Binseg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is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similar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to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cluster-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based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methods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en-US" sz="1400" dirty="0">
                <a:latin typeface="Noto Sans"/>
                <a:ea typeface="Arial"/>
                <a:cs typeface="Arial"/>
              </a:rPr>
              <a:t>​</a:t>
            </a:r>
          </a:p>
          <a:p>
            <a:pPr marL="863600" lvl="1" indent="-323850" rtl="0">
              <a:buFont typeface="Arial"/>
              <a:buChar char="•"/>
            </a:pPr>
            <a:r>
              <a:rPr lang="de-AT" sz="1400" baseline="0" dirty="0" err="1">
                <a:latin typeface="Noto Sans"/>
                <a:ea typeface="Arial"/>
                <a:cs typeface="Arial"/>
              </a:rPr>
              <a:t>when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using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one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virtual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electrode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per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particpant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.</a:t>
            </a:r>
            <a:r>
              <a:rPr lang="en-US" sz="1400" dirty="0">
                <a:latin typeface="Noto Sans"/>
                <a:ea typeface="Arial"/>
                <a:cs typeface="Arial"/>
              </a:rPr>
              <a:t>​</a:t>
            </a:r>
          </a:p>
          <a:p>
            <a:pPr marL="825500" lvl="1" indent="-285750">
              <a:buFont typeface="Arial"/>
              <a:buChar char="•"/>
            </a:pPr>
            <a:endParaRPr lang="en-US" sz="1400">
              <a:latin typeface="Noto Sans"/>
              <a:ea typeface="Arial"/>
              <a:cs typeface="Arial"/>
            </a:endParaRPr>
          </a:p>
          <a:p>
            <a:pPr marL="431800" lvl="0" indent="-323850" rtl="0">
              <a:buFont typeface="Arial"/>
              <a:buChar char="•"/>
            </a:pPr>
            <a:r>
              <a:rPr lang="de-AT" sz="1400" baseline="0" dirty="0" err="1">
                <a:latin typeface="Noto Sans"/>
                <a:ea typeface="Arial"/>
                <a:cs typeface="Arial"/>
              </a:rPr>
              <a:t>Binseg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and temporal CB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methods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predicted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earlier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onset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times</a:t>
            </a:r>
            <a:r>
              <a:rPr lang="en-US" sz="1400" dirty="0">
                <a:latin typeface="Noto Sans"/>
                <a:ea typeface="Arial"/>
                <a:cs typeface="Arial"/>
              </a:rPr>
              <a:t>​</a:t>
            </a:r>
          </a:p>
          <a:p>
            <a:pPr marL="863600" lvl="1" indent="-323850" rtl="0">
              <a:buFont typeface="Arial"/>
              <a:buChar char="•"/>
            </a:pPr>
            <a:r>
              <a:rPr lang="de-AT" sz="1400" baseline="0" dirty="0" err="1">
                <a:latin typeface="Noto Sans"/>
                <a:ea typeface="Arial"/>
                <a:cs typeface="Arial"/>
              </a:rPr>
              <a:t>when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using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one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virtual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electrode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per </a:t>
            </a:r>
            <a:r>
              <a:rPr lang="de-AT" sz="1400" baseline="0" dirty="0" err="1">
                <a:latin typeface="Noto Sans"/>
                <a:ea typeface="Arial"/>
                <a:cs typeface="Arial"/>
              </a:rPr>
              <a:t>session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.</a:t>
            </a:r>
            <a:r>
              <a:rPr lang="en-US" sz="1400" dirty="0">
                <a:latin typeface="Noto Sans"/>
                <a:ea typeface="Arial"/>
                <a:cs typeface="Arial"/>
              </a:rPr>
              <a:t>​</a:t>
            </a:r>
          </a:p>
          <a:p>
            <a:pPr marL="825500" lvl="1" indent="-285750">
              <a:buFont typeface="Arial"/>
              <a:buChar char="•"/>
            </a:pPr>
            <a:endParaRPr lang="en-US" sz="1400">
              <a:latin typeface="Noto Sans"/>
              <a:ea typeface="Arial"/>
              <a:cs typeface="Arial"/>
            </a:endParaRPr>
          </a:p>
          <a:p>
            <a:pPr marL="431800" indent="-323850">
              <a:buFont typeface="Arial"/>
              <a:buChar char="•"/>
            </a:pPr>
            <a:r>
              <a:rPr lang="de-AT" sz="1400" dirty="0">
                <a:latin typeface="Noto Sans"/>
                <a:ea typeface="Arial"/>
                <a:cs typeface="Arial"/>
              </a:rPr>
              <a:t>A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dirty="0" err="1">
                <a:latin typeface="Noto Sans"/>
                <a:ea typeface="Arial"/>
                <a:cs typeface="Arial"/>
              </a:rPr>
              <a:t>session</a:t>
            </a:r>
            <a:r>
              <a:rPr lang="de-AT" sz="1400" dirty="0">
                <a:latin typeface="Noto Sans"/>
                <a:ea typeface="Arial"/>
                <a:cs typeface="Arial"/>
              </a:rPr>
              <a:t> virtual </a:t>
            </a:r>
            <a:r>
              <a:rPr lang="de-AT" sz="1400" dirty="0" err="1">
                <a:latin typeface="Noto Sans"/>
                <a:ea typeface="Arial"/>
                <a:cs typeface="Arial"/>
              </a:rPr>
              <a:t>electrode</a:t>
            </a:r>
            <a:r>
              <a:rPr lang="de-AT" sz="1400" dirty="0">
                <a:latin typeface="Noto Sans"/>
                <a:ea typeface="Arial"/>
                <a:cs typeface="Arial"/>
              </a:rPr>
              <a:t> </a:t>
            </a:r>
            <a:r>
              <a:rPr lang="de-AT" sz="1400" dirty="0" err="1">
                <a:latin typeface="Noto Sans"/>
                <a:ea typeface="Arial"/>
                <a:cs typeface="Arial"/>
              </a:rPr>
              <a:t>built</a:t>
            </a:r>
            <a:r>
              <a:rPr lang="de-AT" sz="1400" dirty="0">
                <a:latin typeface="Noto Sans"/>
                <a:ea typeface="Arial"/>
                <a:cs typeface="Arial"/>
              </a:rPr>
              <a:t> </a:t>
            </a:r>
            <a:r>
              <a:rPr lang="de-AT" sz="1400" dirty="0" err="1">
                <a:latin typeface="Noto Sans"/>
                <a:ea typeface="Arial"/>
                <a:cs typeface="Arial"/>
              </a:rPr>
              <a:t>from</a:t>
            </a:r>
            <a:r>
              <a:rPr lang="de-AT" sz="1400" dirty="0">
                <a:latin typeface="Noto Sans"/>
                <a:ea typeface="Arial"/>
                <a:cs typeface="Arial"/>
              </a:rPr>
              <a:t> </a:t>
            </a:r>
            <a:r>
              <a:rPr lang="de-AT" sz="1400" b="1" baseline="0" dirty="0" err="1">
                <a:latin typeface="Noto Sans"/>
                <a:ea typeface="Arial"/>
                <a:cs typeface="Arial"/>
              </a:rPr>
              <a:t>max</a:t>
            </a:r>
            <a:r>
              <a:rPr lang="de-AT" sz="1400" b="1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="1" dirty="0">
                <a:latin typeface="Noto Sans"/>
                <a:ea typeface="Arial"/>
                <a:cs typeface="Arial"/>
              </a:rPr>
              <a:t>t</a:t>
            </a:r>
            <a:r>
              <a:rPr lang="de-AT" sz="1400" b="1" baseline="30000" dirty="0">
                <a:latin typeface="Noto Sans"/>
                <a:ea typeface="Arial"/>
                <a:cs typeface="Arial"/>
              </a:rPr>
              <a:t>2</a:t>
            </a:r>
            <a:r>
              <a:rPr lang="de-AT" sz="1400" b="1" baseline="0" dirty="0">
                <a:latin typeface="Noto Sans"/>
                <a:ea typeface="Arial"/>
                <a:cs typeface="Arial"/>
              </a:rPr>
              <a:t> </a:t>
            </a:r>
            <a:r>
              <a:rPr lang="de-AT" sz="1400" b="1" dirty="0" err="1">
                <a:latin typeface="Noto Sans"/>
                <a:ea typeface="Arial"/>
                <a:cs typeface="Arial"/>
              </a:rPr>
              <a:t>electrodes</a:t>
            </a:r>
            <a:r>
              <a:rPr lang="de-AT" sz="1400" baseline="0" dirty="0">
                <a:latin typeface="Noto Sans"/>
                <a:ea typeface="Arial"/>
                <a:cs typeface="Arial"/>
              </a:rPr>
              <a:t> </a:t>
            </a:r>
            <a:r>
              <a:rPr lang="en-US" sz="1400" dirty="0">
                <a:latin typeface="Noto Sans"/>
                <a:ea typeface="Arial"/>
                <a:cs typeface="Arial"/>
              </a:rPr>
              <a:t>​ leverages the advantages of </a:t>
            </a:r>
            <a:r>
              <a:rPr lang="en-US" sz="1400" dirty="0" err="1">
                <a:latin typeface="Noto Sans"/>
                <a:ea typeface="Arial"/>
                <a:cs typeface="Arial"/>
              </a:rPr>
              <a:t>particpant</a:t>
            </a:r>
            <a:r>
              <a:rPr lang="en-US" sz="1400" dirty="0">
                <a:latin typeface="Noto Sans"/>
                <a:ea typeface="Arial"/>
                <a:cs typeface="Arial"/>
              </a:rPr>
              <a:t> virtual electrodes.</a:t>
            </a:r>
          </a:p>
          <a:p>
            <a:pPr marL="431800" indent="-323850">
              <a:buFont typeface="Arial"/>
              <a:buChar char="•"/>
            </a:pPr>
            <a:endParaRPr lang="en-US" sz="1400" dirty="0">
              <a:latin typeface="Noto Sans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215BA-514B-15CA-4D8C-CE8FF4F6379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969F76-7C4F-47A3-AB17-02457900DFC1}" type="slidenum">
              <a:rPr lang="en-GB" smtClean="0"/>
              <a:t>12</a:t>
            </a:fld>
            <a:endParaRPr lang="en-GB"/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6C53FAD8-E72C-6B93-3060-1373BE6583C3}"/>
              </a:ext>
            </a:extLst>
          </p:cNvPr>
          <p:cNvSpPr txBox="1">
            <a:spLocks/>
          </p:cNvSpPr>
          <p:nvPr/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sz="3200" spc="-1" err="1">
                <a:solidFill>
                  <a:srgbClr val="FFFFFF"/>
                </a:solidFill>
                <a:latin typeface="Noto Sans"/>
              </a:rPr>
              <a:t>Conclusions</a:t>
            </a:r>
            <a:endParaRPr lang="de-AT" sz="3200" spc="-1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6BB2549-8999-5F52-A90C-A72450FA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8" y="354167"/>
            <a:ext cx="2499961" cy="2430000"/>
          </a:xfrm>
          <a:prstGeom prst="rect">
            <a:avLst/>
          </a:prstGeom>
        </p:spPr>
      </p:pic>
      <p:pic>
        <p:nvPicPr>
          <p:cNvPr id="8" name="Picture 7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05E9EFA-AB7C-B9AD-A1B1-33BEAB6A8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8" y="2949261"/>
            <a:ext cx="2640462" cy="242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7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4AD9A8-A8EA-7BDA-482C-F625696951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38" y="1903501"/>
            <a:ext cx="2710625" cy="1973335"/>
          </a:xfrm>
          <a:prstGeom prst="rect">
            <a:avLst/>
          </a:prstGeom>
        </p:spPr>
      </p:pic>
      <p:pic>
        <p:nvPicPr>
          <p:cNvPr id="2" name="Picture 1" descr="A red and blue circle with white text&#10;&#10;Description automatically generated">
            <a:extLst>
              <a:ext uri="{FF2B5EF4-FFF2-40B4-BE49-F238E27FC236}">
                <a16:creationId xmlns:a16="http://schemas.microsoft.com/office/drawing/2014/main" id="{79CA9C04-6440-DAA0-CF22-68DB8CA8F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061" y="531900"/>
            <a:ext cx="6234640" cy="4606749"/>
          </a:xfrm>
          <a:prstGeom prst="rect">
            <a:avLst/>
          </a:prstGeom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7628B2C-6BE1-4F95-8240-B59F21B30136}" type="slidenum">
              <a:rPr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4500" b="0" strike="noStrike" spc="-1">
                <a:solidFill>
                  <a:srgbClr val="FFFFFF"/>
                </a:solidFill>
                <a:latin typeface="Noto Sans"/>
              </a:rPr>
              <a:t>Appendix</a:t>
            </a: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48000" y="1278000"/>
            <a:ext cx="9000000" cy="3781101"/>
          </a:xfrm>
          <a:prstGeom prst="rect">
            <a:avLst/>
          </a:prstGeom>
          <a:noFill/>
          <a:ln w="0">
            <a:solidFill>
              <a:srgbClr val="808080"/>
            </a:solidFill>
          </a:ln>
        </p:spPr>
        <p:txBody>
          <a:bodyPr lIns="0" tIns="0" rIns="0" bIns="0" anchor="t">
            <a:normAutofit fontScale="73000" lnSpcReduction="20000"/>
          </a:bodyPr>
          <a:lstStyle/>
          <a:p>
            <a:pPr marL="107950">
              <a:spcAft>
                <a:spcPts val="1054"/>
              </a:spcAft>
              <a:buClr>
                <a:srgbClr val="009EDA"/>
              </a:buClr>
              <a:buSzPct val="45000"/>
            </a:pPr>
            <a:endParaRPr lang="de-AT" sz="2400" b="1" strike="noStrike" spc="-1">
              <a:latin typeface="Noto Sans"/>
            </a:endParaRPr>
          </a:p>
          <a:p>
            <a:pPr marL="107950">
              <a:spcAft>
                <a:spcPts val="1054"/>
              </a:spcAft>
              <a:buClr>
                <a:srgbClr val="009EDA"/>
              </a:buClr>
              <a:buSzPct val="45000"/>
            </a:pPr>
            <a:r>
              <a:rPr lang="de-AT" sz="2400" b="1" strike="noStrike" spc="-1">
                <a:latin typeface="Noto Sans"/>
              </a:rPr>
              <a:t>CPD </a:t>
            </a:r>
            <a:r>
              <a:rPr lang="de-AT" sz="2400" b="1" strike="noStrike" spc="-1" err="1">
                <a:latin typeface="Noto Sans"/>
              </a:rPr>
              <a:t>cost</a:t>
            </a:r>
            <a:r>
              <a:rPr lang="de-AT" sz="2400" b="1" strike="noStrike" spc="-1">
                <a:latin typeface="Noto Sans"/>
              </a:rPr>
              <a:t> </a:t>
            </a:r>
            <a:r>
              <a:rPr lang="de-AT" sz="2400" b="1" strike="noStrike" spc="-1" err="1">
                <a:latin typeface="Noto Sans"/>
              </a:rPr>
              <a:t>functions</a:t>
            </a:r>
            <a:endParaRPr lang="de-AT" sz="2400" b="0" strike="noStrike" spc="-1">
              <a:latin typeface="Noto Sans"/>
            </a:endParaRPr>
          </a:p>
          <a:p>
            <a:pPr marL="431800" indent="-323850">
              <a:spcAft>
                <a:spcPts val="1054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2400" b="0" strike="noStrike" spc="-1" err="1">
                <a:latin typeface="Noto Sans"/>
              </a:rPr>
              <a:t>cost</a:t>
            </a:r>
            <a:r>
              <a:rPr lang="de-AT" sz="2400" b="0" strike="noStrike" spc="-1">
                <a:latin typeface="Noto Sans"/>
              </a:rPr>
              <a:t> of </a:t>
            </a:r>
            <a:r>
              <a:rPr lang="de-AT" sz="2400" b="0" strike="noStrike" spc="-1" err="1">
                <a:latin typeface="Noto Sans"/>
              </a:rPr>
              <a:t>each</a:t>
            </a:r>
            <a:r>
              <a:rPr lang="de-AT" sz="2400" b="0" strike="noStrike" spc="-1">
                <a:latin typeface="Noto Sans"/>
              </a:rPr>
              <a:t> </a:t>
            </a:r>
            <a:r>
              <a:rPr lang="de-AT" sz="2400" b="0" strike="noStrike" spc="-1" err="1">
                <a:latin typeface="Noto Sans"/>
              </a:rPr>
              <a:t>segment</a:t>
            </a:r>
            <a:endParaRPr lang="de-AT" sz="2400" b="0" strike="noStrike" spc="-1">
              <a:latin typeface="Noto Sans"/>
            </a:endParaRPr>
          </a:p>
          <a:p>
            <a:pPr marL="863600" lvl="1" indent="-32385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latin typeface="Noto Sans"/>
              </a:rPr>
              <a:t>L1: least absolute </a:t>
            </a:r>
            <a:r>
              <a:rPr lang="de-AT" sz="1500" b="0" strike="noStrike" spc="-1" err="1">
                <a:latin typeface="Noto Sans"/>
              </a:rPr>
              <a:t>deviation</a:t>
            </a:r>
            <a:r>
              <a:rPr lang="de-AT" sz="1500" b="0" strike="noStrike" spc="-1">
                <a:latin typeface="Noto Sans"/>
              </a:rPr>
              <a:t>.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300" b="0" strike="noStrike" spc="-1" err="1">
                <a:latin typeface="Noto Sans"/>
              </a:rPr>
              <a:t>sub</a:t>
            </a:r>
            <a:r>
              <a:rPr lang="de-AT" sz="1300" b="0" strike="noStrike" spc="-1">
                <a:latin typeface="Noto Sans"/>
              </a:rPr>
              <a:t> = </a:t>
            </a:r>
            <a:r>
              <a:rPr lang="de-AT" sz="1300" b="0" strike="noStrike" spc="-1" err="1">
                <a:latin typeface="Noto Sans"/>
              </a:rPr>
              <a:t>signal</a:t>
            </a:r>
            <a:r>
              <a:rPr lang="de-AT" sz="1300" b="0" strike="noStrike" spc="-1">
                <a:latin typeface="Noto Sans"/>
              </a:rPr>
              <a:t>[</a:t>
            </a:r>
            <a:r>
              <a:rPr lang="de-AT" sz="1300" b="0" strike="noStrike" spc="-1" err="1">
                <a:latin typeface="Noto Sans"/>
              </a:rPr>
              <a:t>start:end</a:t>
            </a:r>
            <a:r>
              <a:rPr lang="de-AT" sz="1300" b="0" strike="noStrike" spc="-1">
                <a:latin typeface="Noto Sans"/>
              </a:rPr>
              <a:t>]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300" b="0" strike="noStrike" spc="-1" err="1">
                <a:latin typeface="Noto Sans"/>
              </a:rPr>
              <a:t>med</a:t>
            </a:r>
            <a:r>
              <a:rPr lang="de-AT" sz="1300" b="0" strike="noStrike" spc="-1">
                <a:latin typeface="Noto Sans"/>
              </a:rPr>
              <a:t> = median(</a:t>
            </a:r>
            <a:r>
              <a:rPr lang="de-AT" sz="1300" b="0" strike="noStrike" spc="-1" err="1">
                <a:latin typeface="Noto Sans"/>
              </a:rPr>
              <a:t>sub</a:t>
            </a:r>
            <a:r>
              <a:rPr lang="de-AT" sz="1300" b="0" strike="noStrike" spc="-1">
                <a:latin typeface="Noto Sans"/>
              </a:rPr>
              <a:t>)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300" b="0" strike="noStrike" spc="-1" err="1">
                <a:latin typeface="Noto Sans"/>
              </a:rPr>
              <a:t>cost</a:t>
            </a:r>
            <a:r>
              <a:rPr lang="de-AT" sz="1300" b="0" strike="noStrike" spc="-1">
                <a:latin typeface="Noto Sans"/>
              </a:rPr>
              <a:t> = </a:t>
            </a:r>
            <a:r>
              <a:rPr lang="de-AT" sz="1300" b="0" strike="noStrike" spc="-1" err="1">
                <a:latin typeface="Noto Sans"/>
              </a:rPr>
              <a:t>abs</a:t>
            </a:r>
            <a:r>
              <a:rPr lang="de-AT" sz="1300" b="0" strike="noStrike" spc="-1">
                <a:latin typeface="Noto Sans"/>
              </a:rPr>
              <a:t>(</a:t>
            </a:r>
            <a:r>
              <a:rPr lang="de-AT" sz="1300" b="0" strike="noStrike" spc="-1" err="1">
                <a:latin typeface="Noto Sans"/>
              </a:rPr>
              <a:t>sub</a:t>
            </a:r>
            <a:r>
              <a:rPr lang="de-AT" sz="1300" b="0" strike="noStrike" spc="-1">
                <a:latin typeface="Noto Sans"/>
              </a:rPr>
              <a:t> - </a:t>
            </a:r>
            <a:r>
              <a:rPr lang="de-AT" sz="1300" b="0" strike="noStrike" spc="-1" err="1">
                <a:latin typeface="Noto Sans"/>
              </a:rPr>
              <a:t>med</a:t>
            </a:r>
            <a:r>
              <a:rPr lang="de-AT" sz="1300" b="0" strike="noStrike" spc="-1">
                <a:latin typeface="Noto Sans"/>
              </a:rPr>
              <a:t>).sum()</a:t>
            </a:r>
          </a:p>
          <a:p>
            <a:pPr marL="863600" lvl="1" indent="-32385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latin typeface="Noto Sans"/>
              </a:rPr>
              <a:t>L2: least </a:t>
            </a:r>
            <a:r>
              <a:rPr lang="de-AT" sz="1500" b="0" strike="noStrike" spc="-1" err="1">
                <a:latin typeface="Noto Sans"/>
              </a:rPr>
              <a:t>squared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deviation</a:t>
            </a:r>
            <a:endParaRPr lang="de-AT" sz="1500" b="0" strike="noStrike" spc="-1">
              <a:latin typeface="Noto Sans"/>
            </a:endParaRP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300" b="0" strike="noStrike" spc="-1" err="1">
                <a:latin typeface="Noto Sans"/>
              </a:rPr>
              <a:t>cost</a:t>
            </a:r>
            <a:r>
              <a:rPr lang="de-AT" sz="1300" b="0" strike="noStrike" spc="-1">
                <a:latin typeface="Noto Sans"/>
              </a:rPr>
              <a:t> = </a:t>
            </a:r>
            <a:r>
              <a:rPr lang="de-AT" sz="1300" b="0" strike="noStrike" spc="-1" err="1">
                <a:latin typeface="Noto Sans"/>
              </a:rPr>
              <a:t>signal</a:t>
            </a:r>
            <a:r>
              <a:rPr lang="de-AT" sz="1300" b="0" strike="noStrike" spc="-1">
                <a:latin typeface="Noto Sans"/>
              </a:rPr>
              <a:t>[</a:t>
            </a:r>
            <a:r>
              <a:rPr lang="de-AT" sz="1300" b="0" strike="noStrike" spc="-1" err="1">
                <a:latin typeface="Noto Sans"/>
              </a:rPr>
              <a:t>start:end</a:t>
            </a:r>
            <a:r>
              <a:rPr lang="de-AT" sz="1300" b="0" strike="noStrike" spc="-1">
                <a:latin typeface="Noto Sans"/>
              </a:rPr>
              <a:t>].</a:t>
            </a:r>
            <a:r>
              <a:rPr lang="de-AT" sz="1300" b="0" strike="noStrike" spc="-1" err="1">
                <a:latin typeface="Noto Sans"/>
              </a:rPr>
              <a:t>var</a:t>
            </a:r>
            <a:r>
              <a:rPr lang="de-AT" sz="1300" b="0" strike="noStrike" spc="-1">
                <a:latin typeface="Noto Sans"/>
              </a:rPr>
              <a:t>() * (end - </a:t>
            </a:r>
            <a:r>
              <a:rPr lang="de-AT" sz="1300" b="0" strike="noStrike" spc="-1" err="1">
                <a:latin typeface="Noto Sans"/>
              </a:rPr>
              <a:t>start</a:t>
            </a:r>
            <a:r>
              <a:rPr lang="de-AT" sz="1300" b="0" strike="noStrike" spc="-1">
                <a:latin typeface="Noto Sans"/>
              </a:rPr>
              <a:t>)</a:t>
            </a:r>
          </a:p>
          <a:p>
            <a:pPr marL="863600" lvl="1" indent="-32385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>
                <a:latin typeface="Noto Sans"/>
              </a:rPr>
              <a:t>normal: </a:t>
            </a:r>
            <a:r>
              <a:rPr lang="de-AT" sz="1500" b="0" strike="noStrike" spc="-1" err="1">
                <a:latin typeface="Noto Sans"/>
              </a:rPr>
              <a:t>Gaussian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process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change</a:t>
            </a:r>
            <a:endParaRPr lang="de-AT" sz="1500" b="0" strike="noStrike" spc="-1">
              <a:latin typeface="Noto Sans"/>
            </a:endParaRP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 err="1">
                <a:latin typeface="Noto Sans"/>
              </a:rPr>
              <a:t>sub</a:t>
            </a:r>
            <a:r>
              <a:rPr lang="de-AT" sz="1500" b="0" strike="noStrike" spc="-1">
                <a:latin typeface="Noto Sans"/>
              </a:rPr>
              <a:t> = </a:t>
            </a:r>
            <a:r>
              <a:rPr lang="de-AT" sz="1500" b="0" strike="noStrike" spc="-1" err="1">
                <a:latin typeface="Noto Sans"/>
              </a:rPr>
              <a:t>signal</a:t>
            </a:r>
            <a:r>
              <a:rPr lang="de-AT" sz="1500" b="0" strike="noStrike" spc="-1">
                <a:latin typeface="Noto Sans"/>
              </a:rPr>
              <a:t>[</a:t>
            </a:r>
            <a:r>
              <a:rPr lang="de-AT" sz="1500" b="0" strike="noStrike" spc="-1" err="1">
                <a:latin typeface="Noto Sans"/>
              </a:rPr>
              <a:t>start:end</a:t>
            </a:r>
            <a:r>
              <a:rPr lang="de-AT" sz="1500" b="0" strike="noStrike" spc="-1">
                <a:latin typeface="Noto Sans"/>
              </a:rPr>
              <a:t>]   # a </a:t>
            </a:r>
            <a:r>
              <a:rPr lang="de-AT" sz="1500" b="0" strike="noStrike" spc="-1" err="1">
                <a:latin typeface="Noto Sans"/>
              </a:rPr>
              <a:t>vector</a:t>
            </a:r>
            <a:r>
              <a:rPr lang="de-AT" sz="1500" b="0" strike="noStrike" spc="-1">
                <a:latin typeface="Noto Sans"/>
              </a:rPr>
              <a:t>, so </a:t>
            </a:r>
            <a:r>
              <a:rPr lang="de-AT" sz="1500" b="0" strike="noStrike" spc="-1" err="1">
                <a:latin typeface="Noto Sans"/>
              </a:rPr>
              <a:t>use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variance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instead</a:t>
            </a:r>
            <a:r>
              <a:rPr lang="de-AT" sz="1500" b="0" strike="noStrike" spc="-1">
                <a:latin typeface="Noto Sans"/>
              </a:rPr>
              <a:t> of </a:t>
            </a:r>
            <a:r>
              <a:rPr lang="de-AT" sz="1500" b="0" strike="noStrike" spc="-1" err="1">
                <a:latin typeface="Noto Sans"/>
              </a:rPr>
              <a:t>covariance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function</a:t>
            </a:r>
            <a:r>
              <a:rPr lang="de-AT" sz="1500" b="0" strike="noStrike" spc="-1">
                <a:latin typeface="Noto Sans"/>
              </a:rPr>
              <a:t>.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spc="-1" err="1">
                <a:latin typeface="Noto Sans"/>
              </a:rPr>
              <a:t>var</a:t>
            </a:r>
            <a:r>
              <a:rPr lang="de-AT" sz="1500" b="0" strike="noStrike" spc="-1">
                <a:latin typeface="Noto Sans"/>
              </a:rPr>
              <a:t> = </a:t>
            </a:r>
            <a:r>
              <a:rPr lang="de-AT" sz="1500" b="0" strike="noStrike" spc="-1" err="1">
                <a:latin typeface="Noto Sans"/>
              </a:rPr>
              <a:t>var</a:t>
            </a:r>
            <a:r>
              <a:rPr lang="de-AT" sz="1500" b="0" strike="noStrike" spc="-1">
                <a:latin typeface="Noto Sans"/>
              </a:rPr>
              <a:t>(</a:t>
            </a:r>
            <a:r>
              <a:rPr lang="de-AT" sz="1500" b="0" strike="noStrike" spc="-1" err="1">
                <a:latin typeface="Noto Sans"/>
              </a:rPr>
              <a:t>sub</a:t>
            </a:r>
            <a:r>
              <a:rPr lang="de-AT" sz="1500" b="0" strike="noStrike" spc="-1">
                <a:latin typeface="Noto Sans"/>
              </a:rPr>
              <a:t>)                </a:t>
            </a:r>
            <a:r>
              <a:rPr lang="de-AT" sz="1500" spc="-1">
                <a:latin typeface="Noto Sans"/>
              </a:rPr>
              <a:t>   </a:t>
            </a:r>
            <a:r>
              <a:rPr lang="de-AT" sz="1500" b="0" strike="noStrike" spc="-1">
                <a:latin typeface="Noto Sans"/>
              </a:rPr>
              <a:t># just a </a:t>
            </a:r>
            <a:r>
              <a:rPr lang="de-AT" sz="1500" b="0" strike="noStrike" spc="-1" err="1">
                <a:latin typeface="Noto Sans"/>
              </a:rPr>
              <a:t>single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value</a:t>
            </a:r>
            <a:r>
              <a:rPr lang="de-AT" sz="1500" b="0" strike="noStrike" spc="-1">
                <a:latin typeface="Noto Sans"/>
              </a:rPr>
              <a:t>, not a </a:t>
            </a:r>
            <a:r>
              <a:rPr lang="de-AT" sz="1500" b="0" strike="noStrike" spc="-1" err="1">
                <a:latin typeface="Noto Sans"/>
              </a:rPr>
              <a:t>square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matrix</a:t>
            </a:r>
            <a:r>
              <a:rPr lang="de-AT" sz="1500" b="0" strike="noStrike" spc="-1">
                <a:latin typeface="Noto Sans"/>
              </a:rPr>
              <a:t> in </a:t>
            </a:r>
            <a:r>
              <a:rPr lang="de-AT" sz="1500" b="0" strike="noStrike" spc="-1" err="1">
                <a:latin typeface="Noto Sans"/>
              </a:rPr>
              <a:t>this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case</a:t>
            </a:r>
            <a:r>
              <a:rPr lang="de-AT" sz="1500" b="0" strike="noStrike" spc="-1">
                <a:latin typeface="Noto Sans"/>
              </a:rPr>
              <a:t>.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 err="1">
                <a:latin typeface="Noto Sans"/>
              </a:rPr>
              <a:t>val</a:t>
            </a:r>
            <a:r>
              <a:rPr lang="de-AT" sz="1500" b="0" strike="noStrike" spc="-1">
                <a:latin typeface="Noto Sans"/>
              </a:rPr>
              <a:t> = </a:t>
            </a:r>
            <a:r>
              <a:rPr lang="de-AT" sz="1500" b="0" strike="noStrike" spc="-1" err="1">
                <a:latin typeface="Noto Sans"/>
              </a:rPr>
              <a:t>slogdet</a:t>
            </a:r>
            <a:r>
              <a:rPr lang="de-AT" sz="1500" spc="-1">
                <a:latin typeface="Noto Sans"/>
              </a:rPr>
              <a:t>(</a:t>
            </a:r>
            <a:r>
              <a:rPr lang="de-AT" sz="1500" spc="-1" err="1">
                <a:latin typeface="Noto Sans"/>
              </a:rPr>
              <a:t>var</a:t>
            </a:r>
            <a:r>
              <a:rPr lang="de-AT" sz="1500" b="0" strike="noStrike" spc="-1">
                <a:latin typeface="Noto Sans"/>
              </a:rPr>
              <a:t>)           </a:t>
            </a:r>
            <a:r>
              <a:rPr lang="de-AT" sz="1500" spc="-1">
                <a:latin typeface="Noto Sans"/>
              </a:rPr>
              <a:t>  </a:t>
            </a:r>
            <a:r>
              <a:rPr lang="de-AT" sz="1500" b="0" strike="noStrike" spc="-1">
                <a:latin typeface="Noto Sans"/>
              </a:rPr>
              <a:t># </a:t>
            </a:r>
            <a:r>
              <a:rPr lang="de-AT" sz="1500" b="0" strike="noStrike" spc="-1" err="1">
                <a:latin typeface="Noto Sans"/>
              </a:rPr>
              <a:t>compute</a:t>
            </a:r>
            <a:r>
              <a:rPr lang="de-AT" sz="1500" b="0" strike="noStrike" spc="-1">
                <a:latin typeface="Noto Sans"/>
              </a:rPr>
              <a:t> the </a:t>
            </a:r>
            <a:r>
              <a:rPr lang="de-AT" sz="1500" b="0" strike="noStrike" spc="-1" err="1">
                <a:latin typeface="Noto Sans"/>
              </a:rPr>
              <a:t>sign</a:t>
            </a:r>
            <a:r>
              <a:rPr lang="de-AT" sz="1500" b="0" strike="noStrike" spc="-1">
                <a:latin typeface="Noto Sans"/>
              </a:rPr>
              <a:t> and </a:t>
            </a:r>
            <a:r>
              <a:rPr lang="de-AT" sz="1500" b="0" strike="noStrike" spc="-1" err="1">
                <a:latin typeface="Noto Sans"/>
              </a:rPr>
              <a:t>natural</a:t>
            </a:r>
            <a:r>
              <a:rPr lang="de-AT" sz="1500" b="0" strike="noStrike" spc="-1">
                <a:latin typeface="Noto Sans"/>
              </a:rPr>
              <a:t> log of the </a:t>
            </a:r>
            <a:r>
              <a:rPr lang="de-AT" sz="1500" b="0" strike="noStrike" spc="-1" err="1">
                <a:latin typeface="Noto Sans"/>
              </a:rPr>
              <a:t>determinant</a:t>
            </a:r>
            <a:r>
              <a:rPr lang="de-AT" sz="1500" b="0" strike="noStrike" spc="-1">
                <a:latin typeface="Noto Sans"/>
              </a:rPr>
              <a:t> of an </a:t>
            </a:r>
            <a:r>
              <a:rPr lang="de-AT" sz="1500" b="0" strike="noStrike" spc="-1" err="1">
                <a:latin typeface="Noto Sans"/>
              </a:rPr>
              <a:t>array</a:t>
            </a:r>
            <a:r>
              <a:rPr lang="de-AT" sz="1500" b="0" strike="noStrike" spc="-1">
                <a:latin typeface="Noto Sans"/>
              </a:rPr>
              <a:t>.</a:t>
            </a: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 err="1">
                <a:latin typeface="Noto Sans"/>
              </a:rPr>
              <a:t>cost</a:t>
            </a:r>
            <a:r>
              <a:rPr lang="de-AT" sz="1500" b="0" strike="noStrike" spc="-1">
                <a:latin typeface="Noto Sans"/>
              </a:rPr>
              <a:t> = </a:t>
            </a:r>
            <a:r>
              <a:rPr lang="de-AT" sz="1500" b="0" strike="noStrike" spc="-1" err="1">
                <a:latin typeface="Noto Sans"/>
              </a:rPr>
              <a:t>val</a:t>
            </a:r>
            <a:r>
              <a:rPr lang="de-AT" sz="1500" b="0" strike="noStrike" spc="-1">
                <a:latin typeface="Noto Sans"/>
              </a:rPr>
              <a:t> * (end-start)</a:t>
            </a:r>
          </a:p>
          <a:p>
            <a:pPr marL="863600" lvl="1" indent="-323850">
              <a:spcAft>
                <a:spcPts val="842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 err="1">
                <a:latin typeface="Noto Sans"/>
              </a:rPr>
              <a:t>rbf</a:t>
            </a:r>
            <a:r>
              <a:rPr lang="de-AT" sz="1500" b="0" strike="noStrike" spc="-1">
                <a:latin typeface="Noto Sans"/>
              </a:rPr>
              <a:t>: </a:t>
            </a:r>
            <a:r>
              <a:rPr lang="de-AT" sz="1500" b="0" strike="noStrike" spc="-1" err="1">
                <a:latin typeface="Noto Sans"/>
              </a:rPr>
              <a:t>Kernelized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mean</a:t>
            </a:r>
            <a:r>
              <a:rPr lang="de-AT" sz="1500" b="0" strike="noStrike" spc="-1">
                <a:latin typeface="Noto Sans"/>
              </a:rPr>
              <a:t> </a:t>
            </a:r>
            <a:r>
              <a:rPr lang="de-AT" sz="1500" b="0" strike="noStrike" spc="-1" err="1">
                <a:latin typeface="Noto Sans"/>
              </a:rPr>
              <a:t>change</a:t>
            </a:r>
            <a:endParaRPr lang="de-AT" sz="1500" b="0" strike="noStrike" spc="-1">
              <a:latin typeface="Noto Sans"/>
            </a:endParaRPr>
          </a:p>
          <a:p>
            <a:pPr marL="1295400" lvl="2" indent="-287655">
              <a:spcAft>
                <a:spcPts val="635"/>
              </a:spcAft>
              <a:buClr>
                <a:srgbClr val="009EDA"/>
              </a:buClr>
              <a:buSzPct val="45000"/>
              <a:buFont typeface="Wingdings" charset="2"/>
              <a:buChar char=""/>
            </a:pPr>
            <a:r>
              <a:rPr lang="de-AT" sz="1500" b="0" strike="noStrike" spc="-1" err="1">
                <a:latin typeface="Noto Sans"/>
              </a:rPr>
              <a:t>uses</a:t>
            </a:r>
            <a:r>
              <a:rPr lang="de-AT" sz="1500" b="0" strike="noStrike" spc="-1">
                <a:latin typeface="Noto Sans"/>
              </a:rPr>
              <a:t> a gram </a:t>
            </a:r>
            <a:r>
              <a:rPr lang="de-AT" sz="1500" b="0" strike="noStrike" spc="-1" err="1">
                <a:latin typeface="Noto Sans"/>
              </a:rPr>
              <a:t>matrix</a:t>
            </a:r>
            <a:endParaRPr lang="de-AT" sz="1500" b="0" strike="noStrike" spc="-1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2666D27-7DCF-49E9-95AA-F8CBCDAFB5F2}" type="slidenum">
              <a:r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5A21-B16A-26CE-F6C4-C7C031EE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Simulations indicated low accuracy </a:t>
            </a:r>
          </a:p>
        </p:txBody>
      </p:sp>
      <p:pic>
        <p:nvPicPr>
          <p:cNvPr id="6" name="Content Placeholder 5" descr="A graph of a blue and red line&#10;&#10;Description automatically generated">
            <a:extLst>
              <a:ext uri="{FF2B5EF4-FFF2-40B4-BE49-F238E27FC236}">
                <a16:creationId xmlns:a16="http://schemas.microsoft.com/office/drawing/2014/main" id="{8307F9AC-8D87-DB18-D253-522EA62E0DB5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73" y="1269299"/>
            <a:ext cx="5306096" cy="39312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FCFFA-BA54-2457-0290-0C402B7638D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969F76-7C4F-47A3-AB17-02457900DFC1}" type="slidenum">
              <a:rPr lang="en-GB" smtClean="0"/>
              <a:t>15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A7CAB-F403-6609-BAD1-8C683688DAA5}"/>
              </a:ext>
            </a:extLst>
          </p:cNvPr>
          <p:cNvSpPr txBox="1"/>
          <p:nvPr/>
        </p:nvSpPr>
        <p:spPr>
          <a:xfrm>
            <a:off x="5409127" y="2835275"/>
            <a:ext cx="407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Cluster-based onset detections, synthetic data.</a:t>
            </a:r>
          </a:p>
          <a:p>
            <a:r>
              <a:rPr lang="en-GB" sz="1400"/>
              <a:t>Image: (</a:t>
            </a:r>
            <a:r>
              <a:rPr lang="en-GB" sz="1400" err="1"/>
              <a:t>Sassenhagen</a:t>
            </a:r>
            <a:r>
              <a:rPr lang="en-GB" sz="1400"/>
              <a:t> and </a:t>
            </a:r>
            <a:r>
              <a:rPr lang="en-GB" sz="1400" err="1"/>
              <a:t>Draschkow</a:t>
            </a:r>
            <a:r>
              <a:rPr lang="en-GB" sz="1400"/>
              <a:t>, 2019)</a:t>
            </a:r>
          </a:p>
        </p:txBody>
      </p:sp>
    </p:spTree>
    <p:extLst>
      <p:ext uri="{BB962C8B-B14F-4D97-AF65-F5344CB8AC3E}">
        <p14:creationId xmlns:p14="http://schemas.microsoft.com/office/powerpoint/2010/main" val="15552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The cluster-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sum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method:</a:t>
            </a:r>
            <a:br>
              <a:rPr sz="3200"/>
            </a:b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distribution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of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max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t</a:t>
            </a:r>
            <a:r>
              <a:rPr lang="de-AT" sz="3200" b="0" strike="noStrike" spc="-1" baseline="33000">
                <a:solidFill>
                  <a:srgbClr val="FFFFFF"/>
                </a:solidFill>
                <a:latin typeface="Noto Sans"/>
              </a:rPr>
              <a:t>2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values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for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participant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1</a:t>
            </a:r>
          </a:p>
        </p:txBody>
      </p:sp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286920" y="1296000"/>
            <a:ext cx="4501080" cy="3374640"/>
          </a:xfrm>
          <a:prstGeom prst="rect">
            <a:avLst/>
          </a:prstGeom>
          <a:ln w="18000">
            <a:noFill/>
          </a:ln>
        </p:spPr>
      </p:pic>
      <p:pic>
        <p:nvPicPr>
          <p:cNvPr id="186" name="Picture 185"/>
          <p:cNvPicPr/>
          <p:nvPr/>
        </p:nvPicPr>
        <p:blipFill>
          <a:blip r:embed="rId3"/>
          <a:stretch/>
        </p:blipFill>
        <p:spPr>
          <a:xfrm>
            <a:off x="5293440" y="1296000"/>
            <a:ext cx="4513680" cy="3384000"/>
          </a:xfrm>
          <a:prstGeom prst="rect">
            <a:avLst/>
          </a:prstGeom>
          <a:ln w="18000">
            <a:noFill/>
          </a:ln>
        </p:spPr>
      </p:pic>
      <p:sp>
        <p:nvSpPr>
          <p:cNvPr id="187" name="TextBox 186"/>
          <p:cNvSpPr txBox="1"/>
          <p:nvPr/>
        </p:nvSpPr>
        <p:spPr>
          <a:xfrm>
            <a:off x="5616000" y="4808160"/>
            <a:ext cx="4140000" cy="60300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800" b="0" strike="noStrike" spc="-1">
                <a:latin typeface="Noto Sans"/>
              </a:rPr>
              <a:t>Distribution of cluster-sums t2 values </a:t>
            </a:r>
            <a:r>
              <a:rPr lang="de-AT" sz="1800" b="0" strike="noStrike" spc="-1" err="1">
                <a:latin typeface="Noto Sans"/>
              </a:rPr>
              <a:t>for</a:t>
            </a:r>
            <a:r>
              <a:rPr lang="de-AT" sz="1800" b="0" strike="noStrike" spc="-1">
                <a:latin typeface="Noto Sans"/>
              </a:rPr>
              <a:t> </a:t>
            </a:r>
            <a:r>
              <a:rPr lang="de-AT" sz="1800" b="0" strike="noStrike" spc="-1" err="1">
                <a:latin typeface="Noto Sans"/>
              </a:rPr>
              <a:t>participant</a:t>
            </a:r>
            <a:r>
              <a:rPr lang="de-AT" sz="1800" b="0" strike="noStrike" spc="-1">
                <a:latin typeface="Noto Sans"/>
              </a:rPr>
              <a:t> 1.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360000" y="4797000"/>
            <a:ext cx="4320000" cy="77652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600" b="0" strike="noStrike" spc="-1">
                <a:latin typeface="Noto Sans"/>
              </a:rPr>
              <a:t>Distribution of t2 values </a:t>
            </a:r>
            <a:r>
              <a:rPr lang="de-AT" sz="1600" b="0" strike="noStrike" spc="-1" err="1">
                <a:latin typeface="Noto Sans"/>
              </a:rPr>
              <a:t>for</a:t>
            </a:r>
            <a:r>
              <a:rPr lang="de-AT" sz="1600" b="0" strike="noStrike" spc="-1">
                <a:latin typeface="Noto Sans"/>
              </a:rPr>
              <a:t> permutations of </a:t>
            </a:r>
            <a:r>
              <a:rPr lang="de-AT" sz="1600" b="0" strike="noStrike" spc="-1" err="1">
                <a:latin typeface="Noto Sans"/>
              </a:rPr>
              <a:t>average</a:t>
            </a:r>
            <a:r>
              <a:rPr lang="de-AT" sz="1600" b="0" strike="noStrike" spc="-1">
                <a:latin typeface="Noto Sans"/>
              </a:rPr>
              <a:t> face &amp; texture ERPs of </a:t>
            </a:r>
            <a:r>
              <a:rPr lang="de-AT" sz="1600" b="0" strike="noStrike" spc="-1" err="1">
                <a:latin typeface="Noto Sans"/>
              </a:rPr>
              <a:t>participant</a:t>
            </a:r>
            <a:r>
              <a:rPr lang="de-AT" sz="1600" b="0" strike="noStrike" spc="-1">
                <a:latin typeface="Noto Sans"/>
              </a:rPr>
              <a:t> 1.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2340000" y="2517120"/>
            <a:ext cx="1980000" cy="86832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600" b="0" strike="noStrike" spc="-1" err="1">
                <a:latin typeface="Noto Sans"/>
              </a:rPr>
              <a:t>dist</a:t>
            </a:r>
            <a:r>
              <a:rPr lang="de-AT" sz="1600" b="0" strike="noStrike" spc="-1">
                <a:latin typeface="Noto Sans"/>
              </a:rPr>
              <a:t> of </a:t>
            </a:r>
            <a:r>
              <a:rPr lang="de-AT" sz="1600" b="0" strike="noStrike" spc="-1" err="1">
                <a:latin typeface="Noto Sans"/>
              </a:rPr>
              <a:t>max</a:t>
            </a:r>
            <a:r>
              <a:rPr lang="de-AT" sz="1600" b="0" strike="noStrike" spc="-1">
                <a:latin typeface="Noto Sans"/>
              </a:rPr>
              <a:t> t</a:t>
            </a:r>
            <a:r>
              <a:rPr lang="de-AT" sz="1600" b="0" strike="noStrike" spc="-1" baseline="33000">
                <a:latin typeface="Noto Sans"/>
              </a:rPr>
              <a:t>2</a:t>
            </a:r>
            <a:r>
              <a:rPr lang="de-AT" sz="1600" b="0" strike="noStrike" spc="-1">
                <a:latin typeface="Noto Sans"/>
              </a:rPr>
              <a:t> values from permutations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824880" y="2544120"/>
            <a:ext cx="2199960" cy="77652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600" b="0" strike="noStrike" spc="-1" err="1">
                <a:latin typeface="Noto Sans"/>
              </a:rPr>
              <a:t>dist</a:t>
            </a:r>
            <a:r>
              <a:rPr lang="de-AT" sz="1600" b="0" strike="noStrike" spc="-1">
                <a:latin typeface="Noto Sans"/>
              </a:rPr>
              <a:t> of </a:t>
            </a:r>
            <a:r>
              <a:rPr lang="de-AT" sz="1600" b="0" strike="noStrike" spc="-1" err="1">
                <a:latin typeface="Noto Sans"/>
              </a:rPr>
              <a:t>cluster</a:t>
            </a:r>
            <a:r>
              <a:rPr lang="de-AT" sz="1600" b="0" strike="noStrike" spc="-1">
                <a:latin typeface="Noto Sans"/>
              </a:rPr>
              <a:t> sums</a:t>
            </a:r>
          </a:p>
          <a:p>
            <a:r>
              <a:rPr lang="de-AT" sz="1600" b="0" strike="noStrike" spc="-1">
                <a:latin typeface="Noto Sans"/>
              </a:rPr>
              <a:t>of clusters of </a:t>
            </a:r>
          </a:p>
          <a:p>
            <a:r>
              <a:rPr lang="de-AT" sz="1600" b="0" strike="noStrike" spc="-1">
                <a:latin typeface="Noto Sans"/>
              </a:rPr>
              <a:t>t</a:t>
            </a:r>
            <a:r>
              <a:rPr lang="de-AT" sz="1600" b="0" strike="noStrike" spc="-1" baseline="33000">
                <a:latin typeface="Noto Sans"/>
              </a:rPr>
              <a:t>2</a:t>
            </a:r>
            <a:r>
              <a:rPr lang="de-AT" sz="1600" b="0" strike="noStrike" spc="-1">
                <a:latin typeface="Noto Sans"/>
              </a:rPr>
              <a:t> values &gt; </a:t>
            </a:r>
            <a:r>
              <a:rPr lang="de-AT" sz="1600" b="0" strike="noStrike" spc="-1" err="1">
                <a:latin typeface="Noto Sans"/>
              </a:rPr>
              <a:t>threshold</a:t>
            </a:r>
            <a:endParaRPr lang="de-AT" sz="16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E3BB35A-750D-4D31-9204-BA02D534D190}" type="slidenum">
              <a:r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The cluster-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sum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method:</a:t>
            </a:r>
            <a:br>
              <a:rPr sz="3200"/>
            </a:b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distribution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of cluster-sums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for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session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1</a:t>
            </a: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5400000" y="1530000"/>
            <a:ext cx="4321800" cy="3240000"/>
          </a:xfrm>
          <a:prstGeom prst="rect">
            <a:avLst/>
          </a:prstGeom>
          <a:ln w="18000"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432000" y="1486440"/>
            <a:ext cx="4500000" cy="3373560"/>
          </a:xfrm>
          <a:prstGeom prst="rect">
            <a:avLst/>
          </a:prstGeom>
          <a:ln w="18000">
            <a:noFill/>
          </a:ln>
        </p:spPr>
      </p:pic>
      <p:sp>
        <p:nvSpPr>
          <p:cNvPr id="194" name="TextBox 193"/>
          <p:cNvSpPr txBox="1"/>
          <p:nvPr/>
        </p:nvSpPr>
        <p:spPr>
          <a:xfrm>
            <a:off x="6156000" y="4751280"/>
            <a:ext cx="3060000" cy="39708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600" b="0" strike="noStrike" spc="-1" err="1">
                <a:latin typeface="Noto Sans"/>
              </a:rPr>
              <a:t>session</a:t>
            </a:r>
            <a:r>
              <a:rPr lang="de-AT" sz="1600" b="0" strike="noStrike" spc="-1">
                <a:latin typeface="Noto Sans"/>
              </a:rPr>
              <a:t> virtual electrode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1260000" y="4877280"/>
            <a:ext cx="3060000" cy="54180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600" b="0" strike="noStrike" spc="-1">
                <a:latin typeface="Noto Sans"/>
              </a:rPr>
              <a:t>permutations of </a:t>
            </a:r>
            <a:r>
              <a:rPr lang="de-AT" sz="1600" b="0" strike="noStrike" spc="-1" err="1">
                <a:latin typeface="Noto Sans"/>
              </a:rPr>
              <a:t>average</a:t>
            </a:r>
            <a:r>
              <a:rPr lang="de-AT" sz="1600" b="0" strike="noStrike" spc="-1">
                <a:latin typeface="Noto Sans"/>
              </a:rPr>
              <a:t> </a:t>
            </a:r>
          </a:p>
          <a:p>
            <a:r>
              <a:rPr lang="de-AT" sz="1600" b="0" strike="noStrike" spc="-1">
                <a:latin typeface="Noto Sans"/>
              </a:rPr>
              <a:t>face &amp; texture ERPs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47B1DC8-2241-4D46-A3B1-25E98AA5AB01}" type="slidenum">
              <a:r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max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t</a:t>
            </a:r>
            <a:r>
              <a:rPr lang="de-AT" sz="3200" b="0" strike="noStrike" spc="-1" baseline="33000">
                <a:solidFill>
                  <a:srgbClr val="FFFFFF"/>
                </a:solidFill>
                <a:latin typeface="Noto Sans"/>
              </a:rPr>
              <a:t>2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electrode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counts</a:t>
            </a:r>
            <a:r>
              <a:rPr lang="de-AT" sz="3200" b="0" strike="noStrike" spc="-1">
                <a:solidFill>
                  <a:srgbClr val="FFFFFF"/>
                </a:solidFill>
                <a:latin typeface="Noto Sans"/>
              </a:rPr>
              <a:t> and </a:t>
            </a:r>
            <a:r>
              <a:rPr lang="de-AT" sz="3200" b="0" strike="noStrike" spc="-1" err="1">
                <a:solidFill>
                  <a:srgbClr val="FFFFFF"/>
                </a:solidFill>
                <a:latin typeface="Noto Sans"/>
              </a:rPr>
              <a:t>locations</a:t>
            </a:r>
            <a:endParaRPr lang="de-AT" sz="3200" b="0" strike="noStrike" spc="-1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6192000" y="1203480"/>
            <a:ext cx="3780000" cy="4207680"/>
          </a:xfrm>
          <a:prstGeom prst="rect">
            <a:avLst/>
          </a:prstGeom>
          <a:ln w="18000">
            <a:noFill/>
          </a:ln>
        </p:spPr>
      </p:pic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214560" y="1222618"/>
            <a:ext cx="5421600" cy="3492000"/>
          </a:xfrm>
          <a:prstGeom prst="rect">
            <a:avLst/>
          </a:prstGeom>
          <a:ln w="18000">
            <a:noFill/>
          </a:ln>
        </p:spPr>
      </p:pic>
      <p:sp>
        <p:nvSpPr>
          <p:cNvPr id="178" name="TextBox 177"/>
          <p:cNvSpPr txBox="1"/>
          <p:nvPr/>
        </p:nvSpPr>
        <p:spPr>
          <a:xfrm>
            <a:off x="1133878" y="4715969"/>
            <a:ext cx="3933108" cy="862152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200" b="0" strike="noStrike" spc="-1">
                <a:latin typeface="Noto Sans"/>
              </a:rPr>
              <a:t>Electrode </a:t>
            </a:r>
            <a:r>
              <a:rPr lang="de-AT" sz="1200" b="1" strike="noStrike" spc="-1">
                <a:latin typeface="Noto Sans"/>
              </a:rPr>
              <a:t>B8</a:t>
            </a:r>
            <a:r>
              <a:rPr lang="de-AT" sz="1200" b="0" strike="noStrike" spc="-1">
                <a:latin typeface="Noto Sans"/>
              </a:rPr>
              <a:t> was the </a:t>
            </a:r>
            <a:r>
              <a:rPr lang="de-AT" sz="1200" b="1" strike="noStrike" spc="-1" err="1">
                <a:latin typeface="Noto Sans"/>
              </a:rPr>
              <a:t>max</a:t>
            </a:r>
            <a:r>
              <a:rPr lang="de-AT" sz="1200" b="1" strike="noStrike" spc="-1">
                <a:latin typeface="Noto Sans"/>
              </a:rPr>
              <a:t> t</a:t>
            </a:r>
            <a:r>
              <a:rPr lang="de-AT" sz="1200" b="1" strike="noStrike" spc="-1" baseline="33000">
                <a:latin typeface="Noto Sans"/>
              </a:rPr>
              <a:t>2</a:t>
            </a:r>
            <a:r>
              <a:rPr lang="de-AT" sz="1200" b="1" strike="noStrike" spc="-1">
                <a:latin typeface="Noto Sans"/>
              </a:rPr>
              <a:t> electrode</a:t>
            </a:r>
            <a:r>
              <a:rPr lang="de-AT" sz="1200" b="0" strike="noStrike" spc="-1">
                <a:latin typeface="Noto Sans"/>
              </a:rPr>
              <a:t> 33 </a:t>
            </a:r>
            <a:r>
              <a:rPr lang="de-AT" sz="1200" b="0" strike="noStrike" spc="-1" err="1">
                <a:latin typeface="Noto Sans"/>
              </a:rPr>
              <a:t>times</a:t>
            </a:r>
            <a:r>
              <a:rPr lang="de-AT" sz="1200" b="0" strike="noStrike" spc="-1">
                <a:latin typeface="Noto Sans"/>
              </a:rPr>
              <a:t>.  </a:t>
            </a:r>
          </a:p>
          <a:p>
            <a:r>
              <a:rPr lang="de-AT" sz="1200" b="0" strike="noStrike" spc="-1">
                <a:latin typeface="Noto Sans"/>
              </a:rPr>
              <a:t>An </a:t>
            </a:r>
            <a:r>
              <a:rPr lang="de-AT" sz="1200" b="0" strike="noStrike" spc="-1" err="1">
                <a:latin typeface="Noto Sans"/>
              </a:rPr>
              <a:t>expected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location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for</a:t>
            </a:r>
            <a:r>
              <a:rPr lang="de-AT" sz="1200" b="0" strike="noStrike" spc="-1">
                <a:latin typeface="Noto Sans"/>
              </a:rPr>
              <a:t> face </a:t>
            </a:r>
            <a:r>
              <a:rPr lang="de-AT" sz="1200" b="0" strike="noStrike" spc="-1" err="1">
                <a:latin typeface="Noto Sans"/>
              </a:rPr>
              <a:t>sensitivity</a:t>
            </a:r>
            <a:r>
              <a:rPr lang="de-AT" sz="1200" b="0" strike="noStrike" spc="-1">
                <a:latin typeface="Noto Sans"/>
              </a:rPr>
              <a:t> ERPs. </a:t>
            </a:r>
          </a:p>
          <a:p>
            <a:r>
              <a:rPr lang="de-AT" sz="1200" b="0" strike="noStrike" spc="-1">
                <a:latin typeface="Noto Sans"/>
              </a:rPr>
              <a:t>Top 6 </a:t>
            </a:r>
            <a:r>
              <a:rPr lang="de-AT" sz="1200" b="0" strike="noStrike" spc="-1" err="1">
                <a:latin typeface="Noto Sans"/>
              </a:rPr>
              <a:t>are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highlighted</a:t>
            </a:r>
            <a:r>
              <a:rPr lang="de-AT" sz="1200" b="0" strike="noStrike" spc="-1">
                <a:latin typeface="Noto Sans"/>
              </a:rPr>
              <a:t> on the </a:t>
            </a:r>
            <a:r>
              <a:rPr lang="de-AT" sz="1200" spc="-1" err="1">
                <a:latin typeface="Noto Sans"/>
              </a:rPr>
              <a:t>map</a:t>
            </a:r>
            <a:r>
              <a:rPr lang="de-AT" sz="1200" spc="-1">
                <a:latin typeface="Noto Sans"/>
              </a:rPr>
              <a:t>: </a:t>
            </a:r>
          </a:p>
          <a:p>
            <a:r>
              <a:rPr lang="de-AT" sz="1200" spc="-1">
                <a:latin typeface="Noto Sans"/>
              </a:rPr>
              <a:t>B8=</a:t>
            </a:r>
            <a:r>
              <a:rPr lang="de-AT" sz="1200" spc="-1" err="1">
                <a:latin typeface="Noto Sans"/>
              </a:rPr>
              <a:t>red</a:t>
            </a:r>
            <a:r>
              <a:rPr lang="de-AT" sz="1200" spc="-1">
                <a:latin typeface="Noto Sans"/>
              </a:rPr>
              <a:t>,   (B7, B9 ,B10)=orange,   (A11, A28)=</a:t>
            </a:r>
            <a:r>
              <a:rPr lang="de-AT" sz="1200" spc="-1" err="1">
                <a:latin typeface="Noto Sans"/>
              </a:rPr>
              <a:t>green</a:t>
            </a:r>
            <a:r>
              <a:rPr lang="de-AT" sz="1200" spc="-1">
                <a:latin typeface="Noto Sans"/>
              </a:rPr>
              <a:t>.</a:t>
            </a:r>
            <a:endParaRPr lang="de-AT" sz="1200"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E50603-0B8E-43E6-AA4D-D4B8C7779D30}" type="slidenum">
              <a:rPr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5AAB1-A048-F338-E5D7-3B993928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Outine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91A0-176A-0A85-FE0B-B769404DBE9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969F76-7C4F-47A3-AB17-02457900DFC1}" type="slidenum">
              <a:rPr lang="en-US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51A29-8CA7-E206-FD86-065E39B2B193}"/>
              </a:ext>
            </a:extLst>
          </p:cNvPr>
          <p:cNvSpPr txBox="1"/>
          <p:nvPr/>
        </p:nvSpPr>
        <p:spPr>
          <a:xfrm>
            <a:off x="1154214" y="1969414"/>
            <a:ext cx="27432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Introduction​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Dataset​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Aims​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Methods​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Results​</a:t>
            </a:r>
          </a:p>
          <a:p>
            <a:pPr marL="228600" indent="-228600">
              <a:buFont typeface=""/>
              <a:buChar char="•"/>
            </a:pPr>
            <a:r>
              <a:rPr lang="en-US" sz="2800"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825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E3EF51D3-A9FE-6261-BE2C-B5CA839FC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92" y="3978585"/>
            <a:ext cx="2429785" cy="1459958"/>
          </a:xfrm>
          <a:prstGeom prst="rect">
            <a:avLst/>
          </a:prstGeom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000" y="218204"/>
            <a:ext cx="9000000" cy="54923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 fontScale="90000"/>
          </a:bodyPr>
          <a:lstStyle/>
          <a:p>
            <a:r>
              <a:rPr lang="de-AT" sz="3100" spc="-1" err="1">
                <a:solidFill>
                  <a:srgbClr val="FFFFFF"/>
                </a:solidFill>
                <a:latin typeface="Noto Sans"/>
              </a:rPr>
              <a:t>Introduction</a:t>
            </a:r>
            <a:r>
              <a:rPr lang="de-AT" sz="3100" spc="-1">
                <a:solidFill>
                  <a:srgbClr val="FFFFFF"/>
                </a:solidFill>
                <a:latin typeface="Noto Sans"/>
              </a:rPr>
              <a:t>: EEG </a:t>
            </a:r>
            <a:r>
              <a:rPr lang="de-AT" sz="3100" b="0" strike="noStrike" spc="-1">
                <a:solidFill>
                  <a:srgbClr val="FFFFFF"/>
                </a:solidFill>
                <a:latin typeface="Noto Sans"/>
              </a:rPr>
              <a:t>time </a:t>
            </a:r>
            <a:r>
              <a:rPr lang="de-AT" sz="3100" b="0" strike="noStrike" spc="-1" err="1">
                <a:solidFill>
                  <a:srgbClr val="FFFFFF"/>
                </a:solidFill>
                <a:latin typeface="Noto Sans"/>
              </a:rPr>
              <a:t>series</a:t>
            </a:r>
            <a:r>
              <a:rPr lang="de-AT" sz="3100" b="0" strike="noStrike" spc="-1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100" b="0" strike="noStrike" spc="-1" err="1">
                <a:solidFill>
                  <a:srgbClr val="FFFFFF"/>
                </a:solidFill>
                <a:latin typeface="Noto Sans"/>
              </a:rPr>
              <a:t>recorded</a:t>
            </a:r>
            <a:r>
              <a:rPr lang="de-AT" sz="3100" b="0" strike="noStrike" spc="-1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100" b="0" strike="noStrike" spc="-1" err="1">
                <a:solidFill>
                  <a:srgbClr val="FFFFFF"/>
                </a:solidFill>
                <a:latin typeface="Noto Sans"/>
              </a:rPr>
              <a:t>during</a:t>
            </a:r>
            <a:r>
              <a:rPr lang="de-AT" sz="3100" b="0" strike="noStrike" spc="-1">
                <a:solidFill>
                  <a:srgbClr val="FFFFFF"/>
                </a:solidFill>
                <a:latin typeface="Noto Sans"/>
              </a:rPr>
              <a:t> trials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657237-96F2-4B93-ABA2-05F83354578F}" type="slidenum">
              <a:rPr/>
              <a:t>3</a:t>
            </a:fld>
            <a:endParaRPr/>
          </a:p>
        </p:txBody>
      </p:sp>
      <p:pic>
        <p:nvPicPr>
          <p:cNvPr id="2" name="Picture 1" descr="A person wearing a hat with wires on his head&#10;&#10;Description automatically generated">
            <a:extLst>
              <a:ext uri="{FF2B5EF4-FFF2-40B4-BE49-F238E27FC236}">
                <a16:creationId xmlns:a16="http://schemas.microsoft.com/office/drawing/2014/main" id="{F6AC262E-BA0B-559D-F1A4-D19EE8621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7" y="1167480"/>
            <a:ext cx="2821691" cy="2788313"/>
          </a:xfrm>
          <a:prstGeom prst="rect">
            <a:avLst/>
          </a:prstGeom>
        </p:spPr>
      </p:pic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704D634F-C0EF-E7B9-2DC4-D77834576518}"/>
              </a:ext>
            </a:extLst>
          </p:cNvPr>
          <p:cNvSpPr/>
          <p:nvPr/>
        </p:nvSpPr>
        <p:spPr>
          <a:xfrm>
            <a:off x="806440" y="4086637"/>
            <a:ext cx="831321" cy="371105"/>
          </a:xfrm>
          <a:prstGeom prst="line">
            <a:avLst/>
          </a:prstGeom>
          <a:ln w="18000">
            <a:solidFill>
              <a:srgbClr val="008AC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10" name="Picture 9" descr="A close-up of a person&amp;#39;s face&#10;&#10;Description automatically generated">
            <a:extLst>
              <a:ext uri="{FF2B5EF4-FFF2-40B4-BE49-F238E27FC236}">
                <a16:creationId xmlns:a16="http://schemas.microsoft.com/office/drawing/2014/main" id="{59594E98-5773-587B-1BED-297363E85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66" y="1769265"/>
            <a:ext cx="974890" cy="911767"/>
          </a:xfrm>
          <a:prstGeom prst="rect">
            <a:avLst/>
          </a:prstGeom>
        </p:spPr>
      </p:pic>
      <p:pic>
        <p:nvPicPr>
          <p:cNvPr id="11" name="Picture 10" descr="A cross in the sky&#10;&#10;Description automatically generated">
            <a:extLst>
              <a:ext uri="{FF2B5EF4-FFF2-40B4-BE49-F238E27FC236}">
                <a16:creationId xmlns:a16="http://schemas.microsoft.com/office/drawing/2014/main" id="{CA2F0AC1-40E0-2A48-364E-6BAB4C26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763" y="1770505"/>
            <a:ext cx="966043" cy="973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97C2DE-FC89-E9A2-B972-5EADB2B46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754" y="1142004"/>
            <a:ext cx="3161718" cy="396152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DF47E218-B5DB-5279-E235-92C1C95F7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9209" y="1141972"/>
            <a:ext cx="3161718" cy="3961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>
                <a:solidFill>
                  <a:srgbClr val="FFFFFF"/>
                </a:solidFill>
                <a:latin typeface="Noto Sans"/>
              </a:rPr>
              <a:t>Dataset</a:t>
            </a:r>
            <a:endParaRPr lang="de-AT" sz="32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576000" y="1341457"/>
            <a:ext cx="9000000" cy="1782000"/>
          </a:xfrm>
          <a:prstGeom prst="rect">
            <a:avLst/>
          </a:prstGeom>
          <a:ln w="18000">
            <a:noFill/>
          </a:ln>
        </p:spPr>
      </p:pic>
      <p:sp>
        <p:nvSpPr>
          <p:cNvPr id="137" name="TextBox 136"/>
          <p:cNvSpPr txBox="1"/>
          <p:nvPr/>
        </p:nvSpPr>
        <p:spPr>
          <a:xfrm>
            <a:off x="2146486" y="3303788"/>
            <a:ext cx="5737983" cy="2125519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t">
            <a:noAutofit/>
          </a:bodyPr>
          <a:lstStyle/>
          <a:p>
            <a:r>
              <a:rPr lang="en-US" sz="2000" b="1" dirty="0">
                <a:latin typeface="Arial"/>
                <a:ea typeface="Arial"/>
                <a:cs typeface="Arial"/>
              </a:rPr>
              <a:t>The dataset of EEG recordings:</a:t>
            </a:r>
            <a:r>
              <a:rPr lang="en-US" sz="2000" dirty="0">
                <a:latin typeface="Arial"/>
                <a:ea typeface="Arial"/>
                <a:cs typeface="Arial"/>
              </a:rPr>
              <a:t> </a:t>
            </a:r>
            <a:endParaRPr lang="en-US" b="1" dirty="0">
              <a:latin typeface="DejaVu Sans"/>
              <a:ea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ea typeface="Arial"/>
                <a:cs typeface="Arial"/>
              </a:rPr>
              <a:t>75</a:t>
            </a:r>
            <a:r>
              <a:rPr lang="en-US" sz="2000" baseline="0" dirty="0">
                <a:latin typeface="Arial"/>
                <a:ea typeface="Arial"/>
                <a:cs typeface="Arial"/>
              </a:rPr>
              <a:t> participants</a:t>
            </a:r>
            <a:r>
              <a:rPr lang="en-US" sz="2000" dirty="0">
                <a:latin typeface="Arial"/>
                <a:ea typeface="Segoe UI"/>
                <a:cs typeface="Arial"/>
              </a:rPr>
              <a:t> shown face and texture images,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ea typeface="Segoe UI"/>
                <a:cs typeface="Arial"/>
              </a:rPr>
              <a:t>each image presented for 104ms,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ea typeface="Segoe UI"/>
                <a:cs typeface="Arial"/>
              </a:rPr>
              <a:t>during two sessions,</a:t>
            </a:r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cs typeface="Arial"/>
              </a:rPr>
              <a:t>up to 150 trials, and</a:t>
            </a:r>
            <a:endParaRPr lang="en-US" sz="2000" dirty="0"/>
          </a:p>
          <a:p>
            <a:pPr marL="285750" indent="-285750">
              <a:buFont typeface="Arial,Sans-Serif"/>
              <a:buChar char="•"/>
            </a:pPr>
            <a:r>
              <a:rPr lang="en-US" sz="2000" dirty="0">
                <a:latin typeface="Arial"/>
                <a:ea typeface="Segoe UI"/>
                <a:cs typeface="Arial"/>
              </a:rPr>
              <a:t>up to 128 electrodes (Bieniek et al., 2016).</a:t>
            </a:r>
          </a:p>
          <a:p>
            <a:pPr marL="285750" indent="-285750">
              <a:buFont typeface="Arial,Sans-Serif"/>
              <a:buChar char="•"/>
            </a:pPr>
            <a:endParaRPr lang="en-US" sz="2000">
              <a:latin typeface="Arial"/>
              <a:ea typeface="Segoe UI"/>
              <a:cs typeface="Arial"/>
            </a:endParaRPr>
          </a:p>
          <a:p>
            <a:pPr rtl="0"/>
            <a:r>
              <a:rPr lang="en-US" sz="2000" dirty="0">
                <a:latin typeface="Arial"/>
                <a:ea typeface="Segoe UI"/>
                <a:cs typeface="Segoe UI"/>
              </a:rPr>
              <a:t>​</a:t>
            </a:r>
            <a:endParaRPr lang="de-AT" sz="2000" b="0" strike="noStrike" spc="-1" dirty="0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B83C898-EE20-4BFB-9C93-3419978C87DE}" type="slidenum">
              <a:rPr/>
              <a:t>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69754-B9F9-57B0-C0B9-7F2C4843DC67}"/>
              </a:ext>
            </a:extLst>
          </p:cNvPr>
          <p:cNvSpPr txBox="1"/>
          <p:nvPr/>
        </p:nvSpPr>
        <p:spPr>
          <a:xfrm>
            <a:off x="6899739" y="3148838"/>
            <a:ext cx="2804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sz="1400" b="0" strike="noStrike" spc="-1">
                <a:latin typeface="Noto Sans"/>
              </a:rPr>
              <a:t>Image: Rousselet, et al.,  2014)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err="1">
                <a:solidFill>
                  <a:srgbClr val="FFFFFF"/>
                </a:solidFill>
                <a:latin typeface="Noto Sans"/>
              </a:rPr>
              <a:t>Aims</a:t>
            </a:r>
            <a:endParaRPr lang="de-AT" sz="3200" b="0" strike="noStrike" spc="-1" err="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6BE41F-DEEC-41B1-B33D-985B06F48CE2}" type="slidenum">
              <a:rPr lang="en-US"/>
              <a:t>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B5B9E-8AB7-6400-E9EA-2F7B0190A3E0}"/>
              </a:ext>
            </a:extLst>
          </p:cNvPr>
          <p:cNvSpPr txBox="1"/>
          <p:nvPr/>
        </p:nvSpPr>
        <p:spPr>
          <a:xfrm>
            <a:off x="1214872" y="1417428"/>
            <a:ext cx="6718604" cy="347787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cs typeface="Arial"/>
              </a:rPr>
              <a:t>Detect face sensitivity ERP onset time from EEG recordings. 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cs typeface="Arial"/>
              </a:rPr>
              <a:t>For each participant and each session: 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cs typeface="Arial"/>
              </a:rPr>
              <a:t>Evaluate methods for onset detection: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cs typeface="Arial"/>
              </a:rPr>
              <a:t>cluster-based methods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cs typeface="Arial"/>
              </a:rPr>
              <a:t>change point detection methods</a:t>
            </a:r>
          </a:p>
          <a:p>
            <a:pPr marL="285750" indent="-285750">
              <a:buFont typeface="Arial"/>
              <a:buChar char="•"/>
            </a:pPr>
            <a:endParaRPr lang="en-US" sz="2000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cs typeface="Arial"/>
              </a:rPr>
              <a:t>Evaluate impact of a data dimensionality reduction technique that builds a </a:t>
            </a:r>
            <a:r>
              <a:rPr lang="en-US" sz="2000" i="1" dirty="0">
                <a:cs typeface="Arial"/>
              </a:rPr>
              <a:t>virtual electrode</a:t>
            </a:r>
            <a:r>
              <a:rPr lang="en-US" sz="2000" dirty="0">
                <a:cs typeface="Arial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>
                <a:solidFill>
                  <a:srgbClr val="FFFFFF"/>
                </a:solidFill>
                <a:latin typeface="Noto Sans"/>
              </a:rPr>
              <a:t>Methods: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cluster-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based</a:t>
            </a: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000" y="1073438"/>
            <a:ext cx="7653458" cy="3947767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0" tIns="0" rIns="0" bIns="0" anchor="t">
            <a:noAutofit/>
          </a:bodyPr>
          <a:lstStyle/>
          <a:p>
            <a:pPr marL="107950">
              <a:spcAft>
                <a:spcPts val="1054"/>
              </a:spcAft>
            </a:pPr>
            <a:endParaRPr lang="de-AT" sz="2000" spc="-1" dirty="0">
              <a:latin typeface="Arial"/>
              <a:cs typeface="Arial"/>
            </a:endParaRPr>
          </a:p>
          <a:p>
            <a:pPr marL="450850" indent="-342900">
              <a:spcAft>
                <a:spcPts val="1054"/>
              </a:spcAft>
              <a:buFont typeface="Arial,Sans-Serif"/>
              <a:buChar char="•"/>
            </a:pPr>
            <a:r>
              <a:rPr lang="de-AT" sz="1200" spc="-1" dirty="0" err="1">
                <a:latin typeface="Arial"/>
                <a:cs typeface="Arial"/>
              </a:rPr>
              <a:t>Spatio</a:t>
            </a:r>
            <a:r>
              <a:rPr lang="de-AT" sz="1200" spc="-1" dirty="0">
                <a:latin typeface="Arial"/>
                <a:cs typeface="Arial"/>
              </a:rPr>
              <a:t>-temporal cluster-</a:t>
            </a:r>
            <a:r>
              <a:rPr lang="de-AT" sz="1200" spc="-1" dirty="0" err="1">
                <a:latin typeface="Arial"/>
                <a:cs typeface="Arial"/>
              </a:rPr>
              <a:t>based</a:t>
            </a:r>
            <a:r>
              <a:rPr lang="de-AT" sz="1200" spc="-1" dirty="0">
                <a:latin typeface="Arial"/>
                <a:cs typeface="Arial"/>
              </a:rPr>
              <a:t> </a:t>
            </a:r>
            <a:r>
              <a:rPr lang="de-AT" sz="1200" spc="-1" dirty="0" err="1">
                <a:latin typeface="Arial"/>
                <a:cs typeface="Arial"/>
              </a:rPr>
              <a:t>methods</a:t>
            </a: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200" spc="-1" dirty="0">
                <a:latin typeface="Arial"/>
                <a:cs typeface="Arial"/>
              </a:rPr>
              <a:t>Cluster </a:t>
            </a:r>
            <a:r>
              <a:rPr lang="de-AT" sz="1200" spc="-1" dirty="0" err="1">
                <a:latin typeface="Arial"/>
                <a:cs typeface="Arial"/>
              </a:rPr>
              <a:t>adjacent</a:t>
            </a:r>
            <a:r>
              <a:rPr lang="de-AT" sz="1200" spc="-1" dirty="0">
                <a:latin typeface="Arial"/>
                <a:cs typeface="Arial"/>
              </a:rPr>
              <a:t> </a:t>
            </a:r>
            <a:r>
              <a:rPr lang="de-AT" sz="1200" spc="-1" dirty="0" err="1">
                <a:latin typeface="Arial"/>
                <a:cs typeface="Arial"/>
              </a:rPr>
              <a:t>electrodes</a:t>
            </a:r>
            <a:r>
              <a:rPr lang="de-AT" sz="1200" spc="-1" dirty="0">
                <a:latin typeface="Arial"/>
                <a:cs typeface="Arial"/>
              </a:rPr>
              <a:t> and time </a:t>
            </a:r>
            <a:r>
              <a:rPr lang="de-AT" sz="1200" spc="-1" dirty="0" err="1">
                <a:latin typeface="Arial"/>
                <a:cs typeface="Arial"/>
              </a:rPr>
              <a:t>points</a:t>
            </a:r>
            <a:r>
              <a:rPr lang="de-AT" sz="1200" spc="-1" dirty="0">
                <a:latin typeface="Arial"/>
                <a:cs typeface="Arial"/>
              </a:rPr>
              <a:t> (Bieniek et al.</a:t>
            </a:r>
            <a:r>
              <a:rPr lang="de-AT" sz="1200" b="0" strike="noStrike" spc="-1" dirty="0">
                <a:latin typeface="Noto Sans"/>
              </a:rPr>
              <a:t>, 2016).</a:t>
            </a:r>
            <a:endParaRPr lang="de-AT" sz="1200" spc="-1">
              <a:latin typeface="Noto Sans"/>
              <a:ea typeface="Noto Sans"/>
              <a:cs typeface="Noto Sans"/>
            </a:endParaRPr>
          </a:p>
          <a:p>
            <a:pPr marL="539750" lvl="1">
              <a:spcAft>
                <a:spcPts val="842"/>
              </a:spcAft>
            </a:pPr>
            <a:endParaRPr lang="de-AT" sz="1200" spc="-1" dirty="0">
              <a:latin typeface="Noto Sans"/>
              <a:ea typeface="Noto Sans"/>
              <a:cs typeface="Noto Sans"/>
            </a:endParaRPr>
          </a:p>
          <a:p>
            <a:pPr marL="450850" indent="-342900">
              <a:spcAft>
                <a:spcPts val="1054"/>
              </a:spcAft>
              <a:buFont typeface="Arial,Sans-Serif"/>
              <a:buChar char="•"/>
            </a:pPr>
            <a:r>
              <a:rPr lang="de-AT" sz="1200" spc="-1" dirty="0">
                <a:latin typeface="Arial"/>
                <a:cs typeface="Arial"/>
              </a:rPr>
              <a:t>Temporal cluster-</a:t>
            </a:r>
            <a:r>
              <a:rPr lang="de-AT" sz="1200" spc="-1" dirty="0" err="1">
                <a:latin typeface="Arial"/>
                <a:cs typeface="Arial"/>
              </a:rPr>
              <a:t>based</a:t>
            </a:r>
            <a:r>
              <a:rPr lang="de-AT" sz="1200" spc="-1" dirty="0">
                <a:latin typeface="Arial"/>
                <a:cs typeface="Arial"/>
              </a:rPr>
              <a:t> </a:t>
            </a:r>
            <a:r>
              <a:rPr lang="de-AT" sz="1200" spc="-1" dirty="0" err="1">
                <a:latin typeface="Arial"/>
                <a:cs typeface="Arial"/>
              </a:rPr>
              <a:t>methods</a:t>
            </a: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200" spc="-1" dirty="0">
                <a:latin typeface="Arial"/>
                <a:cs typeface="Arial"/>
              </a:rPr>
              <a:t>Cluster </a:t>
            </a:r>
            <a:r>
              <a:rPr lang="de-AT" sz="1200" spc="-1" dirty="0" err="1">
                <a:latin typeface="Arial"/>
                <a:cs typeface="Arial"/>
              </a:rPr>
              <a:t>adjacent</a:t>
            </a:r>
            <a:r>
              <a:rPr lang="de-AT" sz="1200" spc="-1" dirty="0">
                <a:latin typeface="Arial"/>
                <a:cs typeface="Arial"/>
              </a:rPr>
              <a:t> time </a:t>
            </a:r>
            <a:r>
              <a:rPr lang="de-AT" sz="1200" spc="-1" dirty="0" err="1">
                <a:latin typeface="Arial"/>
                <a:cs typeface="Arial"/>
              </a:rPr>
              <a:t>points</a:t>
            </a:r>
            <a:r>
              <a:rPr lang="de-AT" sz="1200" spc="-1" dirty="0">
                <a:latin typeface="Arial"/>
                <a:cs typeface="Arial"/>
              </a:rPr>
              <a:t>.</a:t>
            </a: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200" spc="-1" err="1">
                <a:latin typeface="Arial"/>
                <a:cs typeface="Arial"/>
              </a:rPr>
              <a:t>Uses</a:t>
            </a:r>
            <a:r>
              <a:rPr lang="de-AT" sz="1200" spc="-1" dirty="0">
                <a:latin typeface="Arial"/>
                <a:cs typeface="Arial"/>
              </a:rPr>
              <a:t> a </a:t>
            </a:r>
            <a:r>
              <a:rPr lang="de-AT" sz="1200" i="1" spc="-1" dirty="0">
                <a:solidFill>
                  <a:srgbClr val="FF0000"/>
                </a:solidFill>
                <a:latin typeface="Arial"/>
                <a:cs typeface="Arial"/>
              </a:rPr>
              <a:t>virtual </a:t>
            </a:r>
            <a:r>
              <a:rPr lang="de-AT" sz="1200" i="1" spc="-1" err="1">
                <a:solidFill>
                  <a:srgbClr val="FF0000"/>
                </a:solidFill>
                <a:latin typeface="Arial"/>
                <a:cs typeface="Arial"/>
              </a:rPr>
              <a:t>electrode</a:t>
            </a:r>
            <a:r>
              <a:rPr lang="de-AT" sz="1200" spc="-1" dirty="0">
                <a:latin typeface="Arial"/>
                <a:cs typeface="Arial"/>
              </a:rPr>
              <a:t> </a:t>
            </a:r>
            <a:r>
              <a:rPr lang="de-AT" sz="1200" spc="-1" err="1">
                <a:latin typeface="Arial"/>
                <a:cs typeface="Arial"/>
              </a:rPr>
              <a:t>of</a:t>
            </a:r>
            <a:r>
              <a:rPr lang="de-AT" sz="1200" spc="-1" dirty="0">
                <a:latin typeface="Arial"/>
                <a:cs typeface="Arial"/>
              </a:rPr>
              <a:t> maximum t</a:t>
            </a:r>
            <a:r>
              <a:rPr lang="de-AT" sz="1200" spc="-1" baseline="30000" dirty="0">
                <a:latin typeface="Arial"/>
                <a:cs typeface="Arial"/>
              </a:rPr>
              <a:t>2</a:t>
            </a:r>
            <a:r>
              <a:rPr lang="de-AT" sz="1200" spc="-1" dirty="0">
                <a:latin typeface="Arial"/>
                <a:cs typeface="Arial"/>
              </a:rPr>
              <a:t> </a:t>
            </a:r>
            <a:r>
              <a:rPr lang="de-AT" sz="1200" spc="-1" err="1">
                <a:latin typeface="Arial"/>
                <a:cs typeface="Arial"/>
              </a:rPr>
              <a:t>values</a:t>
            </a:r>
            <a:r>
              <a:rPr lang="de-AT" sz="1200" spc="-1" dirty="0">
                <a:latin typeface="Arial"/>
                <a:cs typeface="Arial"/>
              </a:rPr>
              <a:t> (</a:t>
            </a:r>
            <a:r>
              <a:rPr lang="de-AT" sz="1200" spc="-1" err="1">
                <a:latin typeface="Arial"/>
                <a:cs typeface="Arial"/>
              </a:rPr>
              <a:t>Rousselet</a:t>
            </a:r>
            <a:r>
              <a:rPr lang="de-AT" sz="1200" spc="-1" dirty="0">
                <a:latin typeface="Arial"/>
                <a:cs typeface="Arial"/>
              </a:rPr>
              <a:t>, 2014).</a:t>
            </a:r>
          </a:p>
          <a:p>
            <a:pPr marL="539750" lvl="1">
              <a:spcAft>
                <a:spcPts val="842"/>
              </a:spcAft>
            </a:pPr>
            <a:endParaRPr lang="de-AT" sz="1200" spc="-1" dirty="0">
              <a:latin typeface="Arial"/>
              <a:cs typeface="Arial"/>
            </a:endParaRPr>
          </a:p>
          <a:p>
            <a:pPr marL="450850" indent="-342900">
              <a:spcAft>
                <a:spcPts val="1054"/>
              </a:spcAft>
              <a:buFont typeface="Arial,Sans-Serif"/>
              <a:buChar char="•"/>
            </a:pPr>
            <a:r>
              <a:rPr lang="de-AT" sz="1200" spc="-1" dirty="0">
                <a:latin typeface="Arial"/>
                <a:cs typeface="Arial"/>
              </a:rPr>
              <a:t>Both </a:t>
            </a:r>
            <a:r>
              <a:rPr lang="de-AT" sz="1200" spc="-1" err="1">
                <a:latin typeface="Arial"/>
                <a:cs typeface="Arial"/>
              </a:rPr>
              <a:t>methods</a:t>
            </a:r>
            <a:endParaRPr lang="de-AT" sz="1200" spc="-1" dirty="0">
              <a:latin typeface="Arial"/>
              <a:cs typeface="Arial"/>
            </a:endParaRPr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200" b="1" spc="-1" err="1">
                <a:latin typeface="+mj-lt"/>
                <a:cs typeface="Arial"/>
              </a:rPr>
              <a:t>Computationally</a:t>
            </a:r>
            <a:r>
              <a:rPr lang="de-AT" sz="1200" b="1" spc="-1" dirty="0">
                <a:latin typeface="+mj-lt"/>
                <a:cs typeface="Arial"/>
              </a:rPr>
              <a:t> expensive</a:t>
            </a:r>
          </a:p>
          <a:p>
            <a:pPr marL="539750" lvl="1">
              <a:spcAft>
                <a:spcPts val="842"/>
              </a:spcAft>
            </a:pPr>
            <a:r>
              <a:rPr lang="de-AT" sz="1200" spc="-1" dirty="0">
                <a:latin typeface="+mj-lt"/>
                <a:cs typeface="Arial"/>
              </a:rPr>
              <a:t>         1000 </a:t>
            </a:r>
            <a:r>
              <a:rPr lang="de-AT" sz="1200" spc="-1" err="1">
                <a:latin typeface="+mj-lt"/>
                <a:cs typeface="Arial"/>
              </a:rPr>
              <a:t>permutations</a:t>
            </a:r>
            <a:r>
              <a:rPr lang="de-AT" sz="1200" spc="-1" dirty="0">
                <a:latin typeface="+mj-lt"/>
                <a:cs typeface="Arial"/>
              </a:rPr>
              <a:t> </a:t>
            </a:r>
            <a:r>
              <a:rPr lang="de-AT" sz="1200" spc="-1" err="1">
                <a:latin typeface="+mj-lt"/>
                <a:cs typeface="Arial"/>
              </a:rPr>
              <a:t>of</a:t>
            </a:r>
            <a:r>
              <a:rPr lang="de-AT" sz="1200" spc="-1" dirty="0">
                <a:latin typeface="+mj-lt"/>
                <a:cs typeface="Arial"/>
              </a:rPr>
              <a:t> </a:t>
            </a:r>
            <a:r>
              <a:rPr lang="de-AT" sz="1200" spc="-1" err="1">
                <a:latin typeface="+mj-lt"/>
                <a:cs typeface="Arial"/>
              </a:rPr>
              <a:t>every</a:t>
            </a:r>
            <a:r>
              <a:rPr lang="de-AT" sz="1200" spc="-1" dirty="0">
                <a:latin typeface="+mj-lt"/>
                <a:cs typeface="Arial"/>
              </a:rPr>
              <a:t> </a:t>
            </a:r>
            <a:r>
              <a:rPr lang="de-AT" sz="1200" spc="-1" err="1">
                <a:latin typeface="+mj-lt"/>
                <a:cs typeface="Arial"/>
              </a:rPr>
              <a:t>face</a:t>
            </a:r>
            <a:r>
              <a:rPr lang="de-AT" sz="1200" spc="-1" dirty="0">
                <a:latin typeface="+mj-lt"/>
                <a:cs typeface="Arial"/>
              </a:rPr>
              <a:t> and </a:t>
            </a:r>
            <a:r>
              <a:rPr lang="de-AT" sz="1200" spc="-1" err="1">
                <a:latin typeface="+mj-lt"/>
                <a:cs typeface="Arial"/>
              </a:rPr>
              <a:t>texture</a:t>
            </a:r>
            <a:r>
              <a:rPr lang="de-AT" sz="1200" spc="-1" dirty="0">
                <a:latin typeface="+mj-lt"/>
                <a:cs typeface="Arial"/>
              </a:rPr>
              <a:t> pair </a:t>
            </a:r>
            <a:r>
              <a:rPr lang="de-AT" sz="1200" spc="-1" err="1">
                <a:latin typeface="+mj-lt"/>
                <a:cs typeface="Arial"/>
              </a:rPr>
              <a:t>of</a:t>
            </a:r>
            <a:r>
              <a:rPr lang="de-AT" sz="1200" spc="-1" dirty="0">
                <a:latin typeface="+mj-lt"/>
                <a:cs typeface="Arial"/>
              </a:rPr>
              <a:t> </a:t>
            </a:r>
            <a:r>
              <a:rPr lang="de-AT" sz="1200" spc="-1" err="1">
                <a:latin typeface="+mj-lt"/>
                <a:cs typeface="Arial"/>
              </a:rPr>
              <a:t>trials</a:t>
            </a:r>
            <a:r>
              <a:rPr lang="de-AT" sz="1200" spc="-1" dirty="0">
                <a:latin typeface="+mj-lt"/>
                <a:cs typeface="Arial"/>
              </a:rPr>
              <a:t>.</a:t>
            </a:r>
            <a:endParaRPr lang="de-AT" sz="1200"/>
          </a:p>
          <a:p>
            <a:pPr marL="825500" lvl="1" indent="-285750">
              <a:spcAft>
                <a:spcPts val="842"/>
              </a:spcAft>
              <a:buFont typeface="Courier New,monospace"/>
              <a:buChar char="•"/>
            </a:pPr>
            <a:r>
              <a:rPr lang="de-AT" sz="1200" spc="-1" dirty="0">
                <a:latin typeface="+mj-lt"/>
                <a:ea typeface="Calibri"/>
                <a:cs typeface="Calibri"/>
              </a:rPr>
              <a:t>Use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the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b="1" spc="-1" dirty="0">
                <a:latin typeface="+mj-lt"/>
                <a:ea typeface="Calibri"/>
                <a:cs typeface="Calibri"/>
              </a:rPr>
              <a:t>cluster-</a:t>
            </a:r>
            <a:r>
              <a:rPr lang="de-AT" sz="1200" b="1" spc="-1" err="1">
                <a:latin typeface="+mj-lt"/>
                <a:ea typeface="Calibri"/>
                <a:cs typeface="Calibri"/>
              </a:rPr>
              <a:t>sum</a:t>
            </a:r>
            <a:r>
              <a:rPr lang="de-AT" sz="1200" b="1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method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to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detect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the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b="1" spc="-1" dirty="0">
                <a:latin typeface="+mj-lt"/>
                <a:ea typeface="Calibri"/>
                <a:cs typeface="Calibri"/>
              </a:rPr>
              <a:t>ERP </a:t>
            </a:r>
            <a:r>
              <a:rPr lang="de-AT" sz="1200" b="1" spc="-1" err="1">
                <a:latin typeface="+mj-lt"/>
                <a:ea typeface="Calibri"/>
                <a:cs typeface="Calibri"/>
              </a:rPr>
              <a:t>onset</a:t>
            </a:r>
            <a:r>
              <a:rPr lang="de-AT" sz="1200" b="1" spc="-1" dirty="0">
                <a:latin typeface="+mj-lt"/>
                <a:ea typeface="Calibri"/>
                <a:cs typeface="Calibri"/>
              </a:rPr>
              <a:t>.</a:t>
            </a:r>
          </a:p>
          <a:p>
            <a:pPr marL="539750" lvl="8">
              <a:spcAft>
                <a:spcPts val="842"/>
              </a:spcAft>
            </a:pPr>
            <a:r>
              <a:rPr lang="de-AT" sz="1200" spc="-1" dirty="0">
                <a:latin typeface="+mj-lt"/>
                <a:ea typeface="Calibri"/>
                <a:cs typeface="Calibri"/>
              </a:rPr>
              <a:t>         cluster-</a:t>
            </a:r>
            <a:r>
              <a:rPr lang="de-AT" sz="1200" spc="-1" err="1">
                <a:latin typeface="+mj-lt"/>
                <a:ea typeface="Calibri"/>
                <a:cs typeface="Calibri"/>
              </a:rPr>
              <a:t>sum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: a non-</a:t>
            </a:r>
            <a:r>
              <a:rPr lang="de-AT" sz="1200" spc="-1" err="1">
                <a:latin typeface="+mj-lt"/>
                <a:ea typeface="Calibri"/>
                <a:cs typeface="Calibri"/>
              </a:rPr>
              <a:t>parametric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statistical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test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 (Maris &amp; </a:t>
            </a:r>
            <a:r>
              <a:rPr lang="de-AT" sz="1200" spc="-1" err="1">
                <a:latin typeface="+mj-lt"/>
                <a:ea typeface="Calibri"/>
                <a:cs typeface="Calibri"/>
              </a:rPr>
              <a:t>Oostenveld</a:t>
            </a:r>
            <a:r>
              <a:rPr lang="de-AT" sz="1200" spc="-1" dirty="0">
                <a:latin typeface="+mj-lt"/>
                <a:ea typeface="Calibri"/>
                <a:cs typeface="Calibri"/>
              </a:rPr>
              <a:t>, 2007)</a:t>
            </a:r>
          </a:p>
          <a:p>
            <a:pPr marL="539750" lvl="1">
              <a:spcAft>
                <a:spcPts val="842"/>
              </a:spcAft>
              <a:buClr>
                <a:srgbClr val="009EDA"/>
              </a:buClr>
              <a:buSzPct val="45000"/>
            </a:pPr>
            <a:endParaRPr lang="de-AT" sz="2000" strike="noStrike" spc="-1">
              <a:latin typeface="Noto Sans"/>
              <a:ea typeface="Noto Sans"/>
              <a:cs typeface="Noto Sans"/>
            </a:endParaRPr>
          </a:p>
          <a:p>
            <a:pPr marL="4446905" indent="-342900">
              <a:spcAft>
                <a:spcPts val="1054"/>
              </a:spcAft>
              <a:buClr>
                <a:srgbClr val="009EDA"/>
              </a:buClr>
              <a:buSzPct val="45000"/>
              <a:buFont typeface="Arial"/>
              <a:buChar char="•"/>
            </a:pPr>
            <a:endParaRPr lang="de-AT" sz="2000" strike="noStrike" spc="-1">
              <a:latin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7018BBF-4C32-4011-8259-DBD3B97F0E5F}" type="slidenum">
              <a:rPr/>
              <a:t>6</a:t>
            </a:fld>
            <a:endParaRPr/>
          </a:p>
        </p:txBody>
      </p:sp>
      <p:pic>
        <p:nvPicPr>
          <p:cNvPr id="2" name="Picture 1" descr="A diagram of a circle with many dots and numbers&#10;&#10;Description automatically generated">
            <a:extLst>
              <a:ext uri="{FF2B5EF4-FFF2-40B4-BE49-F238E27FC236}">
                <a16:creationId xmlns:a16="http://schemas.microsoft.com/office/drawing/2014/main" id="{D93BE417-0C9B-D5CE-EC90-7A14937C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78" y="1133475"/>
            <a:ext cx="3238107" cy="382456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9EC71B-CC32-C807-D478-4027B6259029}"/>
              </a:ext>
            </a:extLst>
          </p:cNvPr>
          <p:cNvCxnSpPr/>
          <p:nvPr/>
        </p:nvCxnSpPr>
        <p:spPr>
          <a:xfrm>
            <a:off x="5957291" y="1862289"/>
            <a:ext cx="711497" cy="2966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showing the growth of the stock market">
            <a:extLst>
              <a:ext uri="{FF2B5EF4-FFF2-40B4-BE49-F238E27FC236}">
                <a16:creationId xmlns:a16="http://schemas.microsoft.com/office/drawing/2014/main" id="{52B23D86-2037-31FC-0792-F5E5404B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97" y="1666396"/>
            <a:ext cx="5016335" cy="20942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29A33-97D3-D03C-B909-3E6BF2882E42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A969F76-7C4F-47A3-AB17-02457900DFC1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EBC2-199F-B644-1EC1-7108504D49A4}"/>
              </a:ext>
            </a:extLst>
          </p:cNvPr>
          <p:cNvSpPr txBox="1"/>
          <p:nvPr/>
        </p:nvSpPr>
        <p:spPr>
          <a:xfrm>
            <a:off x="479438" y="1267267"/>
            <a:ext cx="7842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a typeface="+mn-lt"/>
                <a:cs typeface="+mn-lt"/>
              </a:rPr>
              <a:t>General purpose methods for detecting where an underlying process changes over time.</a:t>
            </a: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345DA8CC-A686-6230-D9FE-9F53FED6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>
                <a:solidFill>
                  <a:srgbClr val="FFFFFF"/>
                </a:solidFill>
                <a:latin typeface="Noto Sans"/>
              </a:rPr>
              <a:t>Methods: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change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point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detection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 (CPD)</a:t>
            </a:r>
            <a:endParaRPr lang="de-AT" sz="32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81FAE6-4D10-06F8-32BB-5C0BAE1482E3}"/>
              </a:ext>
            </a:extLst>
          </p:cNvPr>
          <p:cNvCxnSpPr>
            <a:cxnSpLocks/>
          </p:cNvCxnSpPr>
          <p:nvPr/>
        </p:nvCxnSpPr>
        <p:spPr>
          <a:xfrm>
            <a:off x="8435662" y="2079976"/>
            <a:ext cx="367057" cy="5878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BEE633-E82A-42B4-CC9D-C85C0A02EB31}"/>
              </a:ext>
            </a:extLst>
          </p:cNvPr>
          <p:cNvSpPr txBox="1"/>
          <p:nvPr/>
        </p:nvSpPr>
        <p:spPr>
          <a:xfrm>
            <a:off x="8002829" y="1851330"/>
            <a:ext cx="624625" cy="2769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/>
              <a:t>GFC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D4CEF-B32A-60BA-120E-53D37B37D37E}"/>
              </a:ext>
            </a:extLst>
          </p:cNvPr>
          <p:cNvSpPr txBox="1"/>
          <p:nvPr/>
        </p:nvSpPr>
        <p:spPr>
          <a:xfrm>
            <a:off x="5679583" y="1964026"/>
            <a:ext cx="17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S&amp;P 500 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AE9A82-CFEC-C430-78EE-F1325E549809}"/>
              </a:ext>
            </a:extLst>
          </p:cNvPr>
          <p:cNvSpPr txBox="1"/>
          <p:nvPr/>
        </p:nvSpPr>
        <p:spPr>
          <a:xfrm>
            <a:off x="389821" y="1989830"/>
            <a:ext cx="5038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ea typeface="+mn-lt"/>
                <a:cs typeface="+mn-lt"/>
              </a:rPr>
              <a:t>Why CPD methods? </a:t>
            </a:r>
            <a:endParaRPr lang="en-US" sz="1600" b="1">
              <a:cs typeface="Arial"/>
            </a:endParaRPr>
          </a:p>
          <a:p>
            <a:pPr marL="419100" lvl="1" indent="-285750">
              <a:buFont typeface="Arial" panose="020B0604020202020204" pitchFamily="34" charset="0"/>
              <a:buChar char="•"/>
            </a:pPr>
            <a:r>
              <a:rPr lang="en-US" sz="1400">
                <a:cs typeface="Arial"/>
              </a:rPr>
              <a:t>Fast (seconds or minutes)</a:t>
            </a:r>
          </a:p>
          <a:p>
            <a:pPr lvl="2" indent="-323850"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They do not use 1000s of permutations.</a:t>
            </a:r>
          </a:p>
          <a:p>
            <a:pPr lvl="1" indent="-323850"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Can set number of change points.</a:t>
            </a:r>
          </a:p>
          <a:p>
            <a:pPr lvl="2" indent="-323850">
              <a:buFont typeface="Arial" panose="020B0604020202020204" pitchFamily="34" charset="0"/>
              <a:buChar char="•"/>
            </a:pPr>
            <a:r>
              <a:rPr lang="en-US" sz="1400">
                <a:ea typeface="+mn-lt"/>
                <a:cs typeface="+mn-lt"/>
              </a:rPr>
              <a:t>Our data: one change point of interest.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38153-D749-DD65-97E5-DD0F0C653FEA}"/>
              </a:ext>
            </a:extLst>
          </p:cNvPr>
          <p:cNvSpPr txBox="1"/>
          <p:nvPr/>
        </p:nvSpPr>
        <p:spPr>
          <a:xfrm>
            <a:off x="361196" y="3280019"/>
            <a:ext cx="5038858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-323850"/>
            <a:r>
              <a:rPr lang="en-US" sz="1600" b="1" dirty="0">
                <a:ea typeface="+mn-lt"/>
                <a:cs typeface="+mn-lt"/>
              </a:rPr>
              <a:t>Why not cluster-based methods?</a:t>
            </a:r>
            <a:endParaRPr lang="en-US" sz="1600" b="1" dirty="0">
              <a:cs typeface="Arial"/>
            </a:endParaRPr>
          </a:p>
          <a:p>
            <a:pPr lvl="1" indent="-3238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Slow (hours)</a:t>
            </a:r>
          </a:p>
          <a:p>
            <a:pPr lvl="1" indent="-3238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Simulations have cast doubt on their accuracy (</a:t>
            </a:r>
            <a:r>
              <a:rPr lang="en-US" sz="1400" dirty="0" err="1">
                <a:ea typeface="+mn-lt"/>
                <a:cs typeface="+mn-lt"/>
              </a:rPr>
              <a:t>Sassenhagen</a:t>
            </a:r>
            <a:r>
              <a:rPr lang="en-US" sz="1400" dirty="0">
                <a:ea typeface="+mn-lt"/>
                <a:cs typeface="+mn-lt"/>
              </a:rPr>
              <a:t> &amp; </a:t>
            </a:r>
            <a:r>
              <a:rPr lang="en-US" sz="1400" dirty="0" err="1">
                <a:ea typeface="+mn-lt"/>
                <a:cs typeface="+mn-lt"/>
              </a:rPr>
              <a:t>Draschow</a:t>
            </a:r>
            <a:r>
              <a:rPr lang="en-US" sz="1400" dirty="0">
                <a:ea typeface="+mn-lt"/>
                <a:cs typeface="+mn-lt"/>
              </a:rPr>
              <a:t>, 2019) .</a:t>
            </a:r>
            <a:endParaRPr lang="en-US" sz="1400" dirty="0">
              <a:cs typeface="Arial"/>
            </a:endParaRPr>
          </a:p>
          <a:p>
            <a:pPr lvl="1" indent="-3238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CPD methods have been suggested as an alternative (</a:t>
            </a:r>
            <a:r>
              <a:rPr lang="en-US" sz="1400" dirty="0" err="1">
                <a:ea typeface="+mn-lt"/>
                <a:cs typeface="+mn-lt"/>
              </a:rPr>
              <a:t>Rousselet</a:t>
            </a:r>
            <a:r>
              <a:rPr lang="en-US" sz="1400" dirty="0">
                <a:ea typeface="+mn-lt"/>
                <a:cs typeface="+mn-lt"/>
              </a:rPr>
              <a:t>, 2023). </a:t>
            </a:r>
            <a:endParaRPr lang="en-US" sz="1400" dirty="0">
              <a:cs typeface="Arial"/>
            </a:endParaRPr>
          </a:p>
          <a:p>
            <a:pPr lvl="2" indent="-323850">
              <a:buFont typeface="Arial" panose="020B0604020202020204" pitchFamily="34" charset="0"/>
              <a:buChar char="•"/>
            </a:pPr>
            <a:r>
              <a:rPr lang="en-US" sz="1400" b="1" dirty="0">
                <a:ea typeface="+mn-lt"/>
                <a:cs typeface="+mn-lt"/>
              </a:rPr>
              <a:t>Binary segmentation </a:t>
            </a:r>
            <a:r>
              <a:rPr lang="en-US" sz="1400" dirty="0">
                <a:ea typeface="+mn-lt"/>
                <a:cs typeface="+mn-lt"/>
              </a:rPr>
              <a:t>(Scott &amp; Knott, 1974).</a:t>
            </a:r>
          </a:p>
          <a:p>
            <a:pPr lvl="2" indent="-323850">
              <a:buFont typeface="Arial" panose="020B060402020202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Other CPDs: Pelt, Window-based, Dynamic Programming, and </a:t>
            </a:r>
            <a:r>
              <a:rPr lang="en-US" sz="1400" dirty="0" err="1">
                <a:ea typeface="+mn-lt"/>
                <a:cs typeface="+mn-lt"/>
              </a:rPr>
              <a:t>BottomUp</a:t>
            </a:r>
            <a:r>
              <a:rPr lang="en-US" sz="1400" dirty="0">
                <a:ea typeface="+mn-lt"/>
                <a:cs typeface="+mn-lt"/>
              </a:rPr>
              <a:t> (in Python).</a:t>
            </a:r>
            <a:endParaRPr lang="en-US" sz="1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970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>
                <a:solidFill>
                  <a:srgbClr val="FFFFFF"/>
                </a:solidFill>
                <a:ea typeface="+mj-lt"/>
                <a:cs typeface="+mj-lt"/>
              </a:rPr>
              <a:t>Methods:</a:t>
            </a:r>
            <a:r>
              <a:rPr lang="de-AT" sz="3200" spc="-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de-AT" sz="3200" spc="-1" dirty="0" err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articipant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virtual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electrode</a:t>
            </a:r>
            <a:r>
              <a:rPr lang="de-AT" sz="3200" spc="-1" dirty="0">
                <a:solidFill>
                  <a:srgbClr val="FFFFFF"/>
                </a:solidFill>
                <a:latin typeface="Noto Sans"/>
              </a:rPr>
              <a:t> </a:t>
            </a:r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6840626" y="3941249"/>
            <a:ext cx="2970267" cy="1311902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endParaRPr lang="de-AT" sz="1200" b="0" strike="noStrike" spc="-1">
              <a:latin typeface="Noto Sans"/>
            </a:endParaRPr>
          </a:p>
          <a:p>
            <a:r>
              <a:rPr lang="de-AT" sz="1200" b="1" spc="-1" dirty="0" err="1">
                <a:latin typeface="Noto Sans"/>
              </a:rPr>
              <a:t>Build</a:t>
            </a:r>
            <a:r>
              <a:rPr lang="de-AT" sz="1200" b="1" spc="-1" dirty="0">
                <a:latin typeface="Noto Sans"/>
              </a:rPr>
              <a:t> </a:t>
            </a:r>
            <a:r>
              <a:rPr lang="de-AT" sz="1200" b="1" spc="-1" dirty="0" err="1">
                <a:latin typeface="Noto Sans"/>
              </a:rPr>
              <a:t>clusters</a:t>
            </a:r>
            <a:r>
              <a:rPr lang="de-AT" sz="1200" b="1" spc="-1" dirty="0">
                <a:latin typeface="Noto Sans"/>
              </a:rPr>
              <a:t>:</a:t>
            </a:r>
            <a:endParaRPr lang="en-US" sz="1200" b="1" dirty="0"/>
          </a:p>
          <a:p>
            <a:r>
              <a:rPr lang="de-AT" sz="1200" b="0" strike="noStrike" spc="-1" dirty="0">
                <a:latin typeface="Noto Sans"/>
              </a:rPr>
              <a:t>(</a:t>
            </a:r>
            <a:r>
              <a:rPr lang="de-AT" sz="1200" spc="-1" dirty="0">
                <a:latin typeface="Noto Sans"/>
              </a:rPr>
              <a:t>1</a:t>
            </a:r>
            <a:r>
              <a:rPr lang="de-AT" sz="1200" b="0" strike="noStrike" spc="-1" dirty="0">
                <a:latin typeface="Noto Sans"/>
              </a:rPr>
              <a:t>) Find </a:t>
            </a:r>
            <a:r>
              <a:rPr lang="de-AT" sz="1200" b="0" strike="noStrike" spc="-1" dirty="0" err="1">
                <a:latin typeface="Noto Sans"/>
              </a:rPr>
              <a:t>clusters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of</a:t>
            </a:r>
            <a:r>
              <a:rPr lang="de-AT" sz="1200" b="0" strike="noStrike" spc="-1" dirty="0">
                <a:latin typeface="Noto Sans"/>
              </a:rPr>
              <a:t> time </a:t>
            </a:r>
            <a:r>
              <a:rPr lang="de-AT" sz="1200" b="0" strike="noStrike" spc="-1" dirty="0" err="1">
                <a:latin typeface="Noto Sans"/>
              </a:rPr>
              <a:t>points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where</a:t>
            </a:r>
            <a:r>
              <a:rPr lang="de-AT" sz="1200" b="0" strike="noStrike" spc="-1" dirty="0">
                <a:latin typeface="Noto Sans"/>
              </a:rPr>
              <a:t> </a:t>
            </a:r>
            <a:endParaRPr lang="de-AT" dirty="0"/>
          </a:p>
          <a:p>
            <a:r>
              <a:rPr lang="de-AT" sz="1200" b="0" strike="noStrike" spc="-1" dirty="0">
                <a:latin typeface="Noto Sans"/>
              </a:rPr>
              <a:t>      t</a:t>
            </a:r>
            <a:r>
              <a:rPr lang="de-AT" sz="1200" b="0" strike="noStrike" spc="-1" baseline="33000" dirty="0">
                <a:latin typeface="Noto Sans"/>
              </a:rPr>
              <a:t>2</a:t>
            </a:r>
            <a:r>
              <a:rPr lang="de-AT" sz="1200" b="0" strike="noStrike" spc="-1" dirty="0">
                <a:latin typeface="Noto Sans"/>
              </a:rPr>
              <a:t> &gt; </a:t>
            </a:r>
            <a:r>
              <a:rPr lang="de-AT" sz="1200" b="0" strike="noStrike" spc="-1" dirty="0" err="1">
                <a:latin typeface="Noto Sans"/>
              </a:rPr>
              <a:t>threshold</a:t>
            </a:r>
            <a:r>
              <a:rPr lang="de-AT" sz="1200" b="0" strike="noStrike" spc="-1" dirty="0">
                <a:latin typeface="Noto Sans"/>
              </a:rPr>
              <a:t>. </a:t>
            </a:r>
          </a:p>
          <a:p>
            <a:r>
              <a:rPr lang="de-AT" sz="1200" b="0" strike="noStrike" spc="-1" dirty="0">
                <a:latin typeface="Noto Sans"/>
              </a:rPr>
              <a:t>(</a:t>
            </a:r>
            <a:r>
              <a:rPr lang="de-AT" sz="1200" spc="-1" dirty="0">
                <a:latin typeface="Noto Sans"/>
              </a:rPr>
              <a:t>2</a:t>
            </a:r>
            <a:r>
              <a:rPr lang="de-AT" sz="1200" b="0" strike="noStrike" spc="-1" dirty="0">
                <a:latin typeface="Noto Sans"/>
              </a:rPr>
              <a:t>) </a:t>
            </a:r>
            <a:r>
              <a:rPr lang="de-AT" sz="1200" b="0" strike="noStrike" spc="-1" dirty="0" err="1">
                <a:latin typeface="Noto Sans"/>
              </a:rPr>
              <a:t>Sum</a:t>
            </a:r>
            <a:r>
              <a:rPr lang="de-AT" sz="1200" b="0" strike="noStrike" spc="-1" dirty="0">
                <a:latin typeface="Noto Sans"/>
              </a:rPr>
              <a:t> t</a:t>
            </a:r>
            <a:r>
              <a:rPr lang="de-AT" sz="1200" b="0" strike="noStrike" spc="-1" baseline="33000" dirty="0">
                <a:latin typeface="Noto Sans"/>
              </a:rPr>
              <a:t>2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values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for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each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cluster</a:t>
            </a:r>
            <a:r>
              <a:rPr lang="de-AT" sz="1200" b="0" strike="noStrike" spc="-1" dirty="0">
                <a:latin typeface="Noto Sans"/>
              </a:rPr>
              <a:t>.</a:t>
            </a:r>
          </a:p>
          <a:p>
            <a:r>
              <a:rPr lang="de-AT" sz="1200" spc="-1" dirty="0">
                <a:latin typeface="Noto Sans"/>
              </a:rPr>
              <a:t>(3) Onset: 1st time </a:t>
            </a:r>
            <a:r>
              <a:rPr lang="de-AT" sz="1200" spc="-1" dirty="0" err="1">
                <a:latin typeface="Noto Sans"/>
              </a:rPr>
              <a:t>point</a:t>
            </a:r>
            <a:r>
              <a:rPr lang="de-AT" sz="1200" spc="-1" dirty="0">
                <a:latin typeface="Noto Sans"/>
              </a:rPr>
              <a:t> in 1st </a:t>
            </a:r>
            <a:r>
              <a:rPr lang="de-AT" sz="1200" spc="-1" dirty="0" err="1">
                <a:latin typeface="Noto Sans"/>
              </a:rPr>
              <a:t>cluster</a:t>
            </a:r>
          </a:p>
          <a:p>
            <a:r>
              <a:rPr lang="de-AT" sz="1200" spc="-1" dirty="0">
                <a:latin typeface="Noto Sans"/>
              </a:rPr>
              <a:t>      </a:t>
            </a:r>
            <a:r>
              <a:rPr lang="de-AT" sz="1200" spc="-1" dirty="0" err="1">
                <a:latin typeface="Noto Sans"/>
              </a:rPr>
              <a:t>with</a:t>
            </a:r>
            <a:r>
              <a:rPr lang="de-AT" sz="1200" spc="-1" dirty="0">
                <a:latin typeface="Noto Sans"/>
              </a:rPr>
              <a:t> cluster-</a:t>
            </a:r>
            <a:r>
              <a:rPr lang="de-AT" sz="1200" spc="-1" dirty="0" err="1">
                <a:latin typeface="Noto Sans"/>
              </a:rPr>
              <a:t>sum</a:t>
            </a:r>
            <a:r>
              <a:rPr lang="de-AT" sz="1200" spc="-1" dirty="0">
                <a:latin typeface="Noto Sans"/>
              </a:rPr>
              <a:t> &gt; </a:t>
            </a:r>
            <a:r>
              <a:rPr lang="de-AT" sz="1200" spc="-1" dirty="0" err="1">
                <a:latin typeface="Noto Sans"/>
              </a:rPr>
              <a:t>threshold</a:t>
            </a:r>
            <a:r>
              <a:rPr lang="de-AT" sz="1200" spc="-1" dirty="0">
                <a:latin typeface="Noto Sans"/>
              </a:rPr>
              <a:t>.</a:t>
            </a:r>
            <a:endParaRPr lang="de-AT"/>
          </a:p>
          <a:p>
            <a:r>
              <a:rPr lang="de-AT" sz="1200" b="0" strike="noStrike" spc="-1" dirty="0">
                <a:latin typeface="Noto Sans"/>
              </a:rPr>
              <a:t>  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610303" y="4004366"/>
            <a:ext cx="3109393" cy="592211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AT" sz="1200" b="1" spc="-1">
                <a:latin typeface="Noto Sans"/>
              </a:rPr>
              <a:t>Use permutations: </a:t>
            </a:r>
          </a:p>
          <a:p>
            <a:pPr>
              <a:lnSpc>
                <a:spcPct val="100000"/>
              </a:lnSpc>
              <a:buNone/>
            </a:pPr>
            <a:r>
              <a:rPr lang="de-AT" sz="1200" spc="-1">
                <a:latin typeface="Noto Sans"/>
              </a:rPr>
              <a:t>(1) </a:t>
            </a:r>
            <a:r>
              <a:rPr lang="de-AT" sz="1200" spc="-1" err="1">
                <a:latin typeface="Noto Sans"/>
              </a:rPr>
              <a:t>define</a:t>
            </a:r>
            <a:r>
              <a:rPr lang="de-AT" sz="1200" spc="-1">
                <a:latin typeface="Noto Sans"/>
              </a:rPr>
              <a:t> t</a:t>
            </a:r>
            <a:r>
              <a:rPr lang="de-AT" sz="1200" spc="-1" baseline="30000">
                <a:latin typeface="Noto Sans"/>
              </a:rPr>
              <a:t>2</a:t>
            </a:r>
            <a:r>
              <a:rPr lang="de-AT" sz="1200" spc="-1">
                <a:latin typeface="Noto Sans"/>
              </a:rPr>
              <a:t> </a:t>
            </a:r>
            <a:r>
              <a:rPr lang="de-AT" sz="1200" spc="-1" err="1">
                <a:latin typeface="Noto Sans"/>
              </a:rPr>
              <a:t>threshold</a:t>
            </a:r>
            <a:r>
              <a:rPr lang="de-AT" sz="1200" spc="-1">
                <a:latin typeface="Noto Sans"/>
              </a:rPr>
              <a:t> </a:t>
            </a:r>
            <a:r>
              <a:rPr lang="de-AT" sz="1200" spc="-1" err="1">
                <a:latin typeface="Noto Sans"/>
              </a:rPr>
              <a:t>for</a:t>
            </a:r>
            <a:r>
              <a:rPr lang="de-AT" sz="1200" spc="-1">
                <a:latin typeface="Noto Sans"/>
              </a:rPr>
              <a:t> time points.</a:t>
            </a:r>
            <a:endParaRPr lang="de-AT" sz="1200" strike="noStrike" spc="-1">
              <a:latin typeface="Noto Sans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3"/>
          <a:srcRect r="3301" b="9"/>
          <a:stretch/>
        </p:blipFill>
        <p:spPr>
          <a:xfrm>
            <a:off x="6693980" y="1258650"/>
            <a:ext cx="3347640" cy="2595240"/>
          </a:xfrm>
          <a:prstGeom prst="rect">
            <a:avLst/>
          </a:prstGeom>
          <a:ln w="18000">
            <a:noFill/>
          </a:ln>
        </p:spPr>
      </p:pic>
      <p:pic>
        <p:nvPicPr>
          <p:cNvPr id="147" name="Picture 146"/>
          <p:cNvPicPr/>
          <p:nvPr/>
        </p:nvPicPr>
        <p:blipFill>
          <a:blip r:embed="rId4"/>
          <a:srcRect r="6608" b="9"/>
          <a:stretch/>
        </p:blipFill>
        <p:spPr>
          <a:xfrm>
            <a:off x="3402715" y="1263330"/>
            <a:ext cx="3227400" cy="2590560"/>
          </a:xfrm>
          <a:prstGeom prst="rect">
            <a:avLst/>
          </a:prstGeom>
          <a:ln w="18000">
            <a:noFill/>
          </a:ln>
        </p:spPr>
      </p:pic>
      <p:pic>
        <p:nvPicPr>
          <p:cNvPr id="148" name="Picture 147"/>
          <p:cNvPicPr/>
          <p:nvPr/>
        </p:nvPicPr>
        <p:blipFill>
          <a:blip r:embed="rId5"/>
          <a:srcRect t="41" r="4847" b="311"/>
          <a:stretch/>
        </p:blipFill>
        <p:spPr>
          <a:xfrm>
            <a:off x="72016" y="1263679"/>
            <a:ext cx="3288520" cy="2582379"/>
          </a:xfrm>
          <a:prstGeom prst="rect">
            <a:avLst/>
          </a:prstGeom>
          <a:ln w="18000">
            <a:noFill/>
          </a:ln>
        </p:spPr>
      </p:pic>
      <p:sp>
        <p:nvSpPr>
          <p:cNvPr id="149" name="TextBox 148"/>
          <p:cNvSpPr txBox="1"/>
          <p:nvPr/>
        </p:nvSpPr>
        <p:spPr>
          <a:xfrm>
            <a:off x="360000" y="3812468"/>
            <a:ext cx="2880000" cy="1313111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200" b="1" strike="noStrike" spc="-1" err="1">
                <a:latin typeface="Noto Sans"/>
              </a:rPr>
              <a:t>Build</a:t>
            </a:r>
            <a:r>
              <a:rPr lang="de-AT" sz="1200" b="1" strike="noStrike" spc="-1">
                <a:latin typeface="Noto Sans"/>
              </a:rPr>
              <a:t> a </a:t>
            </a:r>
            <a:r>
              <a:rPr lang="de-AT" sz="1200" b="1" spc="-1" err="1">
                <a:latin typeface="Noto Sans"/>
              </a:rPr>
              <a:t>participant</a:t>
            </a:r>
            <a:r>
              <a:rPr lang="de-AT" sz="1200" b="1" spc="-1">
                <a:latin typeface="Noto Sans"/>
              </a:rPr>
              <a:t> virtual</a:t>
            </a:r>
            <a:r>
              <a:rPr lang="de-AT" sz="1200" b="1" strike="noStrike" spc="-1">
                <a:latin typeface="Noto Sans"/>
              </a:rPr>
              <a:t> electrode:</a:t>
            </a:r>
            <a:endParaRPr lang="de-AT" sz="1200" b="0" strike="noStrike" spc="-1">
              <a:latin typeface="Noto Sans"/>
            </a:endParaRPr>
          </a:p>
          <a:p>
            <a:r>
              <a:rPr lang="de-AT" sz="1200" b="0" strike="noStrike" spc="-1">
                <a:latin typeface="Noto Sans"/>
              </a:rPr>
              <a:t>(1) t-test at </a:t>
            </a:r>
            <a:r>
              <a:rPr lang="de-AT" sz="1200" b="0" strike="noStrike" spc="-1" err="1">
                <a:latin typeface="Noto Sans"/>
              </a:rPr>
              <a:t>each</a:t>
            </a:r>
            <a:r>
              <a:rPr lang="de-AT" sz="1200" b="0" strike="noStrike" spc="-1">
                <a:latin typeface="Noto Sans"/>
              </a:rPr>
              <a:t> time </a:t>
            </a:r>
            <a:r>
              <a:rPr lang="de-AT" sz="1200" b="0" strike="noStrike" spc="-1" err="1">
                <a:latin typeface="Noto Sans"/>
              </a:rPr>
              <a:t>point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across</a:t>
            </a:r>
            <a:r>
              <a:rPr lang="de-AT" sz="1200" b="0" strike="noStrike" spc="-1">
                <a:latin typeface="Noto Sans"/>
              </a:rPr>
              <a:t> all</a:t>
            </a:r>
            <a:endParaRPr lang="de-AT" sz="1200" spc="-1">
              <a:latin typeface="Noto Sans"/>
            </a:endParaRPr>
          </a:p>
          <a:p>
            <a:r>
              <a:rPr lang="de-AT" sz="1200" spc="-1">
                <a:latin typeface="Noto Sans"/>
              </a:rPr>
              <a:t>      </a:t>
            </a:r>
            <a:r>
              <a:rPr lang="de-AT" sz="1200" b="0" strike="noStrike" spc="-1">
                <a:latin typeface="Noto Sans"/>
              </a:rPr>
              <a:t>electrodes.</a:t>
            </a:r>
            <a:endParaRPr lang="de-AT"/>
          </a:p>
          <a:p>
            <a:r>
              <a:rPr lang="de-AT" sz="1200" b="0" strike="noStrike" spc="-1">
                <a:latin typeface="Noto Sans"/>
              </a:rPr>
              <a:t>(</a:t>
            </a:r>
            <a:r>
              <a:rPr lang="de-AT" sz="1200" spc="-1">
                <a:latin typeface="Noto Sans"/>
              </a:rPr>
              <a:t>2</a:t>
            </a:r>
            <a:r>
              <a:rPr lang="de-AT" sz="1200" b="0" strike="noStrike" spc="-1">
                <a:latin typeface="Noto Sans"/>
              </a:rPr>
              <a:t>) save ID of</a:t>
            </a:r>
            <a:r>
              <a:rPr lang="de-AT" sz="1200" b="1" strike="noStrike" spc="-1">
                <a:latin typeface="Noto Sans"/>
              </a:rPr>
              <a:t> the </a:t>
            </a:r>
            <a:r>
              <a:rPr lang="de-AT" sz="1200" b="1" strike="noStrike" spc="-1" err="1">
                <a:latin typeface="Noto Sans"/>
              </a:rPr>
              <a:t>max</a:t>
            </a:r>
            <a:r>
              <a:rPr lang="de-AT" sz="1200" b="1" strike="noStrike" spc="-1">
                <a:latin typeface="Noto Sans"/>
              </a:rPr>
              <a:t> t</a:t>
            </a:r>
            <a:r>
              <a:rPr lang="de-AT" sz="1200" b="1" strike="noStrike" spc="-1" baseline="33000">
                <a:latin typeface="Noto Sans"/>
              </a:rPr>
              <a:t>2</a:t>
            </a:r>
            <a:r>
              <a:rPr lang="de-AT" sz="1200" b="1" strike="noStrike" spc="-1">
                <a:latin typeface="Noto Sans"/>
              </a:rPr>
              <a:t> electrode</a:t>
            </a:r>
            <a:r>
              <a:rPr lang="de-AT" sz="1200" b="0" strike="noStrike" spc="-1">
                <a:latin typeface="Noto Sans"/>
              </a:rPr>
              <a:t> </a:t>
            </a:r>
            <a:endParaRPr lang="de-AT" sz="1200" spc="-1">
              <a:latin typeface="Noto Sans"/>
            </a:endParaRPr>
          </a:p>
          <a:p>
            <a:r>
              <a:rPr lang="de-AT" sz="1200" spc="-1">
                <a:latin typeface="Noto Sans"/>
              </a:rPr>
              <a:t>      </a:t>
            </a:r>
            <a:r>
              <a:rPr lang="de-AT" sz="1200" b="0" strike="noStrike" spc="-1" err="1">
                <a:latin typeface="Noto Sans"/>
              </a:rPr>
              <a:t>for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this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participant</a:t>
            </a:r>
            <a:r>
              <a:rPr lang="de-AT" sz="1200" b="0" strike="noStrike" spc="-1">
                <a:latin typeface="Noto Sans"/>
              </a:rPr>
              <a:t>.</a:t>
            </a:r>
            <a:endParaRPr lang="de-AT"/>
          </a:p>
        </p:txBody>
      </p:sp>
      <p:sp>
        <p:nvSpPr>
          <p:cNvPr id="150" name="Straight Connector 149"/>
          <p:cNvSpPr/>
          <p:nvPr/>
        </p:nvSpPr>
        <p:spPr>
          <a:xfrm>
            <a:off x="1080546" y="2717726"/>
            <a:ext cx="720000" cy="360000"/>
          </a:xfrm>
          <a:prstGeom prst="line">
            <a:avLst/>
          </a:prstGeom>
          <a:ln w="19050">
            <a:solidFill>
              <a:srgbClr val="008AC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51" name="TextBox 150"/>
          <p:cNvSpPr txBox="1"/>
          <p:nvPr/>
        </p:nvSpPr>
        <p:spPr>
          <a:xfrm>
            <a:off x="629853" y="2471085"/>
            <a:ext cx="1128115" cy="286721"/>
          </a:xfrm>
          <a:prstGeom prst="rect">
            <a:avLst/>
          </a:prstGeom>
          <a:solidFill>
            <a:srgbClr val="FFCCCC"/>
          </a:solidFill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200" b="0" strike="noStrike" spc="-1" err="1">
                <a:latin typeface="Noto Sans"/>
              </a:rPr>
              <a:t>participant</a:t>
            </a:r>
            <a:r>
              <a:rPr lang="de-AT" sz="1200" b="0" strike="noStrike" spc="-1">
                <a:latin typeface="Noto Sans"/>
              </a:rPr>
              <a:t> VE</a:t>
            </a:r>
            <a:r>
              <a:rPr lang="de-AT" sz="2200" b="0" strike="noStrike" spc="-1">
                <a:latin typeface="Noto Sans"/>
              </a:rPr>
              <a:t> 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68A9BE8-3BA0-4533-887D-0830EE57FA94}" type="slidenum">
              <a:rPr/>
              <a:t>8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3675E4-3718-8B37-F0FC-46B287C21BAF}"/>
              </a:ext>
            </a:extLst>
          </p:cNvPr>
          <p:cNvCxnSpPr>
            <a:cxnSpLocks/>
          </p:cNvCxnSpPr>
          <p:nvPr/>
        </p:nvCxnSpPr>
        <p:spPr>
          <a:xfrm flipV="1">
            <a:off x="1487756" y="1796737"/>
            <a:ext cx="456954" cy="147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12E45E-42FD-061D-BCA4-E7613F8A561A}"/>
              </a:ext>
            </a:extLst>
          </p:cNvPr>
          <p:cNvSpPr txBox="1"/>
          <p:nvPr/>
        </p:nvSpPr>
        <p:spPr>
          <a:xfrm>
            <a:off x="628057" y="1681395"/>
            <a:ext cx="1043425" cy="662214"/>
          </a:xfrm>
          <a:prstGeom prst="rect">
            <a:avLst/>
          </a:prstGeom>
          <a:solidFill>
            <a:srgbClr val="FFCCCC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 dirty="0"/>
              <a:t>From the max t</a:t>
            </a:r>
            <a:r>
              <a:rPr lang="en-GB" sz="1200" baseline="30000" dirty="0"/>
              <a:t>2</a:t>
            </a:r>
            <a:r>
              <a:rPr lang="en-GB" sz="1200" dirty="0"/>
              <a:t> electrode</a:t>
            </a:r>
            <a:endParaRPr lang="en-GB" sz="1200" baseline="30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26FB9-7012-ACF4-3236-F10124FA77F2}"/>
              </a:ext>
            </a:extLst>
          </p:cNvPr>
          <p:cNvCxnSpPr/>
          <p:nvPr/>
        </p:nvCxnSpPr>
        <p:spPr>
          <a:xfrm>
            <a:off x="4303868" y="2687109"/>
            <a:ext cx="444146" cy="71493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7582DB-01FE-66DE-547E-59E6C1D84DBA}"/>
              </a:ext>
            </a:extLst>
          </p:cNvPr>
          <p:cNvCxnSpPr/>
          <p:nvPr/>
        </p:nvCxnSpPr>
        <p:spPr>
          <a:xfrm>
            <a:off x="7625564" y="2360720"/>
            <a:ext cx="696826" cy="10254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C03821-F722-B0DD-991B-6B88D313487B}"/>
              </a:ext>
            </a:extLst>
          </p:cNvPr>
          <p:cNvSpPr txBox="1"/>
          <p:nvPr/>
        </p:nvSpPr>
        <p:spPr>
          <a:xfrm>
            <a:off x="3926193" y="2384505"/>
            <a:ext cx="69088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/>
              <a:t>perms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9189AD-6D17-5A49-F05E-611E85FBC584}"/>
              </a:ext>
            </a:extLst>
          </p:cNvPr>
          <p:cNvSpPr txBox="1"/>
          <p:nvPr/>
        </p:nvSpPr>
        <p:spPr>
          <a:xfrm>
            <a:off x="7205200" y="2076138"/>
            <a:ext cx="570640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sz="1200"/>
              <a:t>onset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5" grpId="0"/>
      <p:bldP spid="150" grpId="0" animBg="1"/>
      <p:bldP spid="151" grpId="0" animBg="1"/>
      <p:bldP spid="5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000" y="90000"/>
            <a:ext cx="9000000" cy="99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rmAutofit/>
          </a:bodyPr>
          <a:lstStyle/>
          <a:p>
            <a:r>
              <a:rPr lang="de-AT" sz="3200" spc="-1" dirty="0">
                <a:solidFill>
                  <a:srgbClr val="FFFFFF"/>
                </a:solidFill>
                <a:latin typeface="Noto Sans"/>
              </a:rPr>
              <a:t>Methods: </a:t>
            </a:r>
            <a:r>
              <a:rPr lang="de-AT" sz="3200" spc="-1" dirty="0" err="1">
                <a:solidFill>
                  <a:srgbClr val="FFFFFF"/>
                </a:solidFill>
                <a:latin typeface="Noto Sans"/>
              </a:rPr>
              <a:t>session</a:t>
            </a:r>
            <a:r>
              <a:rPr lang="de-AT" sz="3200" b="0" strike="noStrike" spc="-1" dirty="0">
                <a:solidFill>
                  <a:srgbClr val="FFFFFF"/>
                </a:solidFill>
                <a:latin typeface="Noto Sans"/>
              </a:rPr>
              <a:t> virtual </a:t>
            </a:r>
            <a:r>
              <a:rPr lang="de-AT" sz="3200" b="0" strike="noStrike" spc="-1" dirty="0" err="1">
                <a:solidFill>
                  <a:srgbClr val="FFFFFF"/>
                </a:solidFill>
                <a:latin typeface="Noto Sans"/>
              </a:rPr>
              <a:t>electrode</a:t>
            </a:r>
            <a:endParaRPr lang="de-AT" sz="3200" b="0" strike="noStrike" spc="-1" dirty="0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65684" y="4515480"/>
            <a:ext cx="3941544" cy="1027800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200" b="1" spc="-1" dirty="0" err="1">
                <a:latin typeface="Noto Sans"/>
              </a:rPr>
              <a:t>Build</a:t>
            </a:r>
            <a:r>
              <a:rPr lang="de-AT" sz="1200" b="1" spc="-1" dirty="0">
                <a:latin typeface="Noto Sans"/>
              </a:rPr>
              <a:t> a </a:t>
            </a:r>
            <a:r>
              <a:rPr lang="de-AT" sz="1200" b="1" spc="-1" dirty="0" err="1">
                <a:latin typeface="Noto Sans"/>
              </a:rPr>
              <a:t>session</a:t>
            </a:r>
            <a:r>
              <a:rPr lang="de-AT" sz="1200" b="1" spc="-1" dirty="0">
                <a:latin typeface="Noto Sans"/>
              </a:rPr>
              <a:t> virtual </a:t>
            </a:r>
            <a:r>
              <a:rPr lang="de-AT" sz="1200" b="1" spc="-1" dirty="0" err="1">
                <a:latin typeface="Noto Sans"/>
              </a:rPr>
              <a:t>electrode</a:t>
            </a:r>
            <a:r>
              <a:rPr lang="de-AT" sz="1200" b="1" spc="-1" dirty="0">
                <a:latin typeface="Noto Sans"/>
              </a:rPr>
              <a:t>: </a:t>
            </a:r>
            <a:endParaRPr lang="en-US" b="1" dirty="0"/>
          </a:p>
          <a:p>
            <a:r>
              <a:rPr lang="de-AT" sz="1200" b="0" strike="noStrike" spc="-1" dirty="0">
                <a:latin typeface="Noto Sans"/>
              </a:rPr>
              <a:t>(1) Use </a:t>
            </a:r>
            <a:r>
              <a:rPr lang="de-AT" sz="1200" b="0" strike="noStrike" spc="-1" dirty="0" err="1">
                <a:latin typeface="Noto Sans"/>
              </a:rPr>
              <a:t>the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average</a:t>
            </a:r>
            <a:r>
              <a:rPr lang="de-AT" sz="1200" b="0" strike="noStrike" spc="-1" dirty="0">
                <a:latin typeface="Noto Sans"/>
              </a:rPr>
              <a:t> ERPs </a:t>
            </a:r>
            <a:r>
              <a:rPr lang="de-AT" sz="1200" b="0" strike="noStrike" spc="-1" dirty="0" err="1">
                <a:latin typeface="Noto Sans"/>
              </a:rPr>
              <a:t>from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the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1" strike="noStrike" spc="-1" dirty="0" err="1">
                <a:latin typeface="Noto Sans"/>
              </a:rPr>
              <a:t>max</a:t>
            </a:r>
            <a:r>
              <a:rPr lang="de-AT" sz="1200" b="1" strike="noStrike" spc="-1" dirty="0">
                <a:latin typeface="Noto Sans"/>
              </a:rPr>
              <a:t> t</a:t>
            </a:r>
            <a:r>
              <a:rPr lang="de-AT" sz="1200" b="1" strike="noStrike" spc="-1" baseline="33000" dirty="0">
                <a:latin typeface="Noto Sans"/>
              </a:rPr>
              <a:t>2</a:t>
            </a:r>
            <a:r>
              <a:rPr lang="de-AT" sz="1200" b="1" strike="noStrike" spc="-1" dirty="0">
                <a:latin typeface="Noto Sans"/>
              </a:rPr>
              <a:t> </a:t>
            </a:r>
            <a:r>
              <a:rPr lang="de-AT" sz="1200" b="1" spc="-1" dirty="0" err="1">
                <a:latin typeface="Noto Sans"/>
              </a:rPr>
              <a:t>electrodes</a:t>
            </a:r>
            <a:r>
              <a:rPr lang="de-AT" sz="1200" b="0" strike="noStrike" spc="-1" dirty="0">
                <a:latin typeface="Noto Sans"/>
              </a:rPr>
              <a:t>. </a:t>
            </a:r>
            <a:endParaRPr lang="de-AT" b="0" strike="noStrike" dirty="0">
              <a:latin typeface="Arial"/>
            </a:endParaRPr>
          </a:p>
          <a:p>
            <a:r>
              <a:rPr lang="de-AT" sz="1200" b="0" strike="noStrike" spc="-1" dirty="0">
                <a:latin typeface="Noto Sans"/>
              </a:rPr>
              <a:t>(2) Use </a:t>
            </a:r>
            <a:r>
              <a:rPr lang="de-AT" sz="1200" b="0" strike="noStrike" spc="-1" dirty="0" err="1">
                <a:latin typeface="Noto Sans"/>
              </a:rPr>
              <a:t>permutations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to</a:t>
            </a:r>
            <a:r>
              <a:rPr lang="de-AT" sz="1200" b="0" strike="noStrike" spc="-1" dirty="0">
                <a:latin typeface="Noto Sans"/>
              </a:rPr>
              <a:t> </a:t>
            </a:r>
            <a:r>
              <a:rPr lang="de-AT" sz="1200" b="0" strike="noStrike" spc="-1" dirty="0" err="1">
                <a:latin typeface="Noto Sans"/>
              </a:rPr>
              <a:t>set</a:t>
            </a:r>
            <a:r>
              <a:rPr lang="de-AT" sz="1200" spc="-1" dirty="0">
                <a:latin typeface="Noto Sans"/>
              </a:rPr>
              <a:t> </a:t>
            </a:r>
            <a:r>
              <a:rPr lang="de-AT" sz="1200" b="0" strike="noStrike" spc="-1" dirty="0" err="1">
                <a:latin typeface="Noto Sans"/>
              </a:rPr>
              <a:t>thresholds</a:t>
            </a:r>
            <a:r>
              <a:rPr lang="de-AT" sz="1200" b="0" strike="noStrike" spc="-1" dirty="0">
                <a:latin typeface="Noto Sans"/>
              </a:rPr>
              <a:t>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5973121" y="4458983"/>
            <a:ext cx="3455947" cy="995737"/>
          </a:xfrm>
          <a:prstGeom prst="rect">
            <a:avLst/>
          </a:prstGeom>
          <a:noFill/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200" b="1" strike="noStrike" spc="-1" err="1">
                <a:latin typeface="Noto Sans"/>
              </a:rPr>
              <a:t>Build</a:t>
            </a:r>
            <a:r>
              <a:rPr lang="de-AT" sz="1200" b="1" strike="noStrike" spc="-1">
                <a:latin typeface="Noto Sans"/>
              </a:rPr>
              <a:t> and test clusters:</a:t>
            </a:r>
          </a:p>
          <a:p>
            <a:pPr marL="228600" indent="-228600">
              <a:buAutoNum type="arabicParenBoth"/>
            </a:pPr>
            <a:r>
              <a:rPr lang="de-AT" sz="1200" spc="-1" err="1">
                <a:latin typeface="Noto Sans"/>
              </a:rPr>
              <a:t>Build</a:t>
            </a:r>
            <a:r>
              <a:rPr lang="de-AT" sz="1200" spc="-1">
                <a:latin typeface="Noto Sans"/>
              </a:rPr>
              <a:t> </a:t>
            </a:r>
            <a:r>
              <a:rPr lang="de-AT" sz="1200" spc="-1" err="1">
                <a:latin typeface="Noto Sans"/>
              </a:rPr>
              <a:t>clusters</a:t>
            </a:r>
            <a:r>
              <a:rPr lang="de-AT" sz="1200" spc="-1">
                <a:latin typeface="Noto Sans"/>
              </a:rPr>
              <a:t> </a:t>
            </a:r>
            <a:r>
              <a:rPr lang="de-AT" sz="1200" spc="-1" err="1">
                <a:latin typeface="Noto Sans"/>
              </a:rPr>
              <a:t>from</a:t>
            </a:r>
            <a:r>
              <a:rPr lang="de-AT" sz="1200" spc="-1">
                <a:latin typeface="Noto Sans"/>
              </a:rPr>
              <a:t> </a:t>
            </a:r>
            <a:r>
              <a:rPr lang="de-AT" sz="1200" spc="-1" err="1">
                <a:latin typeface="Noto Sans"/>
              </a:rPr>
              <a:t>adjacent</a:t>
            </a:r>
            <a:r>
              <a:rPr lang="de-AT" sz="1200" spc="-1">
                <a:latin typeface="Noto Sans"/>
              </a:rPr>
              <a:t> t</a:t>
            </a:r>
            <a:r>
              <a:rPr lang="de-AT" sz="1200" spc="-1" baseline="30000">
                <a:latin typeface="Noto Sans"/>
              </a:rPr>
              <a:t>2</a:t>
            </a:r>
            <a:r>
              <a:rPr lang="de-AT" sz="1200" spc="-1">
                <a:latin typeface="Noto Sans"/>
              </a:rPr>
              <a:t> &gt; </a:t>
            </a:r>
            <a:r>
              <a:rPr lang="de-AT" sz="1200" spc="-1" err="1">
                <a:latin typeface="Noto Sans"/>
              </a:rPr>
              <a:t>threshold</a:t>
            </a:r>
            <a:r>
              <a:rPr lang="de-AT" sz="1200" spc="-1">
                <a:latin typeface="Noto Sans"/>
              </a:rPr>
              <a:t>.</a:t>
            </a:r>
          </a:p>
          <a:p>
            <a:pPr marL="228600" indent="-228600">
              <a:buAutoNum type="arabicParenBoth"/>
            </a:pPr>
            <a:r>
              <a:rPr lang="de-AT" sz="1200" spc="-1">
                <a:latin typeface="Noto Sans"/>
              </a:rPr>
              <a:t>Find clusters </a:t>
            </a:r>
            <a:r>
              <a:rPr lang="de-AT" sz="1200" spc="-1" err="1">
                <a:latin typeface="Noto Sans"/>
              </a:rPr>
              <a:t>with</a:t>
            </a:r>
            <a:r>
              <a:rPr lang="de-AT" sz="1200" spc="-1">
                <a:latin typeface="Noto Sans"/>
              </a:rPr>
              <a:t> cluster-sum &gt; </a:t>
            </a:r>
            <a:r>
              <a:rPr lang="de-AT" sz="1200" spc="-1" err="1">
                <a:latin typeface="Noto Sans"/>
              </a:rPr>
              <a:t>threshold</a:t>
            </a:r>
            <a:r>
              <a:rPr lang="de-AT" sz="1200" spc="-1">
                <a:latin typeface="Noto Sans"/>
              </a:rPr>
              <a:t>.</a:t>
            </a:r>
          </a:p>
          <a:p>
            <a:pPr marL="228600" indent="-228600">
              <a:buAutoNum type="arabicParenBoth"/>
            </a:pPr>
            <a:r>
              <a:rPr lang="de-AT" sz="1200" b="0" strike="noStrike" spc="-1">
                <a:latin typeface="Noto Sans"/>
              </a:rPr>
              <a:t>First time </a:t>
            </a:r>
            <a:r>
              <a:rPr lang="de-AT" sz="1200" b="0" strike="noStrike" spc="-1" err="1">
                <a:latin typeface="Noto Sans"/>
              </a:rPr>
              <a:t>point</a:t>
            </a:r>
            <a:r>
              <a:rPr lang="de-AT" sz="1200" b="0" strike="noStrike" spc="-1">
                <a:latin typeface="Noto Sans"/>
              </a:rPr>
              <a:t> in </a:t>
            </a:r>
            <a:r>
              <a:rPr lang="de-AT" sz="1200" b="0" strike="noStrike" spc="-1" err="1">
                <a:latin typeface="Noto Sans"/>
              </a:rPr>
              <a:t>first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significant</a:t>
            </a:r>
            <a:r>
              <a:rPr lang="de-AT" sz="1200" b="0" strike="noStrike" spc="-1">
                <a:latin typeface="Noto Sans"/>
              </a:rPr>
              <a:t> </a:t>
            </a:r>
            <a:r>
              <a:rPr lang="de-AT" sz="1200" b="0" strike="noStrike" spc="-1" err="1">
                <a:latin typeface="Noto Sans"/>
              </a:rPr>
              <a:t>cluster</a:t>
            </a:r>
            <a:r>
              <a:rPr lang="en-US"/>
              <a:t> </a:t>
            </a:r>
          </a:p>
          <a:p>
            <a:r>
              <a:rPr lang="en-US" sz="1200" b="0" strike="noStrike" spc="-1">
                <a:latin typeface="Noto Sans"/>
              </a:rPr>
              <a:t>      </a:t>
            </a:r>
            <a:r>
              <a:rPr lang="de-AT" sz="1200" b="0" strike="noStrike" spc="-1">
                <a:latin typeface="Noto Sans"/>
              </a:rPr>
              <a:t>is the ERP onset. </a:t>
            </a:r>
            <a:endParaRPr lang="de-AT" b="0" strike="noStrike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2"/>
          <a:stretch/>
        </p:blipFill>
        <p:spPr>
          <a:xfrm>
            <a:off x="396000" y="1197720"/>
            <a:ext cx="4404960" cy="3302280"/>
          </a:xfrm>
          <a:prstGeom prst="rect">
            <a:avLst/>
          </a:prstGeom>
          <a:ln w="18000">
            <a:noFill/>
          </a:ln>
        </p:spPr>
      </p:pic>
      <p:sp>
        <p:nvSpPr>
          <p:cNvPr id="156" name="Straight Connector 155"/>
          <p:cNvSpPr/>
          <p:nvPr/>
        </p:nvSpPr>
        <p:spPr>
          <a:xfrm>
            <a:off x="1676130" y="2329374"/>
            <a:ext cx="1023870" cy="550626"/>
          </a:xfrm>
          <a:prstGeom prst="line">
            <a:avLst/>
          </a:prstGeom>
          <a:ln w="18000">
            <a:solidFill>
              <a:srgbClr val="008AC2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GB"/>
          </a:p>
        </p:txBody>
      </p:sp>
      <p:sp>
        <p:nvSpPr>
          <p:cNvPr id="157" name="TextBox 156"/>
          <p:cNvSpPr txBox="1"/>
          <p:nvPr/>
        </p:nvSpPr>
        <p:spPr>
          <a:xfrm>
            <a:off x="1146220" y="1932293"/>
            <a:ext cx="1023870" cy="397080"/>
          </a:xfrm>
          <a:prstGeom prst="rect">
            <a:avLst/>
          </a:prstGeom>
          <a:solidFill>
            <a:srgbClr val="FFCCCC"/>
          </a:solidFill>
          <a:ln w="18000">
            <a:noFill/>
          </a:ln>
        </p:spPr>
        <p:txBody>
          <a:bodyPr lIns="36000" tIns="36000" rIns="36000" bIns="36000" anchor="ctr">
            <a:noAutofit/>
          </a:bodyPr>
          <a:lstStyle/>
          <a:p>
            <a:r>
              <a:rPr lang="de-AT" sz="1400" spc="-1" err="1">
                <a:latin typeface="Noto Sans"/>
              </a:rPr>
              <a:t>session</a:t>
            </a:r>
            <a:r>
              <a:rPr lang="de-AT" sz="1400" spc="-1">
                <a:latin typeface="Noto Sans"/>
              </a:rPr>
              <a:t> VE</a:t>
            </a:r>
            <a:endParaRPr lang="de-AT" sz="1400" b="0" strike="noStrike" spc="-1">
              <a:latin typeface="Noto Sans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3"/>
          <a:stretch/>
        </p:blipFill>
        <p:spPr>
          <a:xfrm>
            <a:off x="5325840" y="1224000"/>
            <a:ext cx="4322160" cy="3240000"/>
          </a:xfrm>
          <a:prstGeom prst="rect">
            <a:avLst/>
          </a:prstGeom>
          <a:ln w="18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923256-4586-4978-BCDF-216E043C4902}" type="slidenum">
              <a:rPr/>
              <a:t>9</a:t>
            </a:fld>
            <a:endParaRPr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086B15-705D-29C9-93A9-0C6CCB5C1D10}"/>
              </a:ext>
            </a:extLst>
          </p:cNvPr>
          <p:cNvCxnSpPr/>
          <p:nvPr/>
        </p:nvCxnSpPr>
        <p:spPr>
          <a:xfrm>
            <a:off x="6568225" y="2880000"/>
            <a:ext cx="824248" cy="9450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BC62BF-6018-C165-4E57-198E9112A0F4}"/>
              </a:ext>
            </a:extLst>
          </p:cNvPr>
          <p:cNvSpPr txBox="1"/>
          <p:nvPr/>
        </p:nvSpPr>
        <p:spPr>
          <a:xfrm>
            <a:off x="6098146" y="2640169"/>
            <a:ext cx="618186" cy="27699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GB" sz="1200"/>
              <a:t>onset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6" grpId="0" animBg="1"/>
      <p:bldP spid="157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18</Slides>
  <Notes>4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Office Theme</vt:lpstr>
      <vt:lpstr>Office Theme</vt:lpstr>
      <vt:lpstr>Office Theme</vt:lpstr>
      <vt:lpstr>Localising the onset  of face sensitivity  in EEG time-series</vt:lpstr>
      <vt:lpstr>Outine</vt:lpstr>
      <vt:lpstr>Introduction: EEG time series recorded during trials</vt:lpstr>
      <vt:lpstr>Dataset</vt:lpstr>
      <vt:lpstr>Aims</vt:lpstr>
      <vt:lpstr>Methods: cluster-based</vt:lpstr>
      <vt:lpstr>Methods: change point detection (CPD)</vt:lpstr>
      <vt:lpstr>Methods: participant virtual electrode </vt:lpstr>
      <vt:lpstr>Methods: session virtual electrode</vt:lpstr>
      <vt:lpstr>Results: onset predictions for each participant</vt:lpstr>
      <vt:lpstr>Results: ERP onset prediction for each session</vt:lpstr>
      <vt:lpstr>PowerPoint Presentation</vt:lpstr>
      <vt:lpstr>PowerPoint Presentation</vt:lpstr>
      <vt:lpstr>Appendix</vt:lpstr>
      <vt:lpstr>Simulations indicated low accuracy </vt:lpstr>
      <vt:lpstr>The cluster-sum method: distribution of max t2 values for participant 1</vt:lpstr>
      <vt:lpstr>The cluster-sum method: distribution of cluster-sums for session 1</vt:lpstr>
      <vt:lpstr>max t2 electrode counts and locations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Vivid</dc:title>
  <dc:subject/>
  <dc:creator>Peter Hebden (student)</dc:creator>
  <dc:description/>
  <cp:revision>308</cp:revision>
  <dcterms:created xsi:type="dcterms:W3CDTF">2024-08-05T23:27:48Z</dcterms:created>
  <dcterms:modified xsi:type="dcterms:W3CDTF">2024-08-15T21:09:18Z</dcterms:modified>
  <dc:language>en-GB</dc:language>
</cp:coreProperties>
</file>